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2" r:id="rId2"/>
  </p:sldMasterIdLst>
  <p:notesMasterIdLst>
    <p:notesMasterId r:id="rId48"/>
  </p:notesMasterIdLst>
  <p:handoutMasterIdLst>
    <p:handoutMasterId r:id="rId49"/>
  </p:handoutMasterIdLst>
  <p:sldIdLst>
    <p:sldId id="327" r:id="rId3"/>
    <p:sldId id="330" r:id="rId4"/>
    <p:sldId id="331" r:id="rId5"/>
    <p:sldId id="332" r:id="rId6"/>
    <p:sldId id="298" r:id="rId7"/>
    <p:sldId id="262" r:id="rId8"/>
    <p:sldId id="299" r:id="rId9"/>
    <p:sldId id="302" r:id="rId10"/>
    <p:sldId id="264" r:id="rId11"/>
    <p:sldId id="266" r:id="rId12"/>
    <p:sldId id="265" r:id="rId13"/>
    <p:sldId id="276" r:id="rId14"/>
    <p:sldId id="303" r:id="rId15"/>
    <p:sldId id="293" r:id="rId16"/>
    <p:sldId id="277" r:id="rId17"/>
    <p:sldId id="284" r:id="rId18"/>
    <p:sldId id="269" r:id="rId19"/>
    <p:sldId id="304" r:id="rId20"/>
    <p:sldId id="305" r:id="rId21"/>
    <p:sldId id="307" r:id="rId22"/>
    <p:sldId id="306" r:id="rId23"/>
    <p:sldId id="308" r:id="rId24"/>
    <p:sldId id="270" r:id="rId25"/>
    <p:sldId id="309" r:id="rId26"/>
    <p:sldId id="310" r:id="rId27"/>
    <p:sldId id="311" r:id="rId28"/>
    <p:sldId id="312" r:id="rId29"/>
    <p:sldId id="314" r:id="rId30"/>
    <p:sldId id="313" r:id="rId31"/>
    <p:sldId id="315" r:id="rId32"/>
    <p:sldId id="316" r:id="rId33"/>
    <p:sldId id="317" r:id="rId34"/>
    <p:sldId id="294" r:id="rId35"/>
    <p:sldId id="296" r:id="rId36"/>
    <p:sldId id="318" r:id="rId37"/>
    <p:sldId id="319" r:id="rId38"/>
    <p:sldId id="321" r:id="rId39"/>
    <p:sldId id="322" r:id="rId40"/>
    <p:sldId id="379" r:id="rId41"/>
    <p:sldId id="324" r:id="rId42"/>
    <p:sldId id="288" r:id="rId43"/>
    <p:sldId id="289" r:id="rId44"/>
    <p:sldId id="320" r:id="rId45"/>
    <p:sldId id="274" r:id="rId46"/>
    <p:sldId id="329" r:id="rId4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9">
          <p15:clr>
            <a:srgbClr val="A4A3A4"/>
          </p15:clr>
        </p15:guide>
        <p15:guide id="2" pos="379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7" d="100"/>
          <a:sy n="97" d="100"/>
        </p:scale>
        <p:origin x="1368" y="90"/>
      </p:cViewPr>
      <p:guideLst>
        <p:guide orient="horz" pos="2179"/>
        <p:guide pos="3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3/5/2023</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EgorGiOS/testrepo/blob/main/IBM-DS0321EN-SkillsNetwork_labs_module_2_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EgorGiOS/testrepo/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EgorGiOS/testrepo/blob/main/IBM-DS0321EN-SkillsNetwork_labs_module_3_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EgorGiOS/testrepo/blob/main/IBM-DS0321EN-SkillsNetwork_labs_module_4_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EgorGiOS/testrepo/blob/main/jupyter-labs-spacex-data-collection-api%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EgorGiOS/testrepo/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EgorGiOS/testrepo/blob/main/IBM-DS0321EN-SkillsNetwork_labs_module_1_L3_labs-jupyter-spacex-data_wrangling_jupyterli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635" y="5000625"/>
            <a:ext cx="5327015" cy="1141979"/>
          </a:xfrm>
          <a:prstGeom prst="rect">
            <a:avLst/>
          </a:prstGeom>
          <a:noFill/>
        </p:spPr>
        <p:txBody>
          <a:bodyPr wrap="square" lIns="91440" tIns="45720" rIns="91440" bIns="45720" rtlCol="0" anchor="t">
            <a:spAutoFit/>
          </a:bodyPr>
          <a:lstStyle/>
          <a:p>
            <a:pPr>
              <a:lnSpc>
                <a:spcPct val="150000"/>
              </a:lnSpc>
            </a:pPr>
            <a:r>
              <a:rPr lang="en-ZA" altLang="en-US" sz="2400" b="1" dirty="0">
                <a:solidFill>
                  <a:schemeClr val="bg2"/>
                </a:solidFill>
                <a:latin typeface="Abadi" panose="020B0604020104020204" pitchFamily="34" charset="0"/>
                <a:ea typeface="Microsoft JhengHei" panose="020B0604030504040204" charset="-120"/>
                <a:cs typeface="Arial" panose="020B0604020202020204" pitchFamily="34" charset="0"/>
              </a:rPr>
              <a:t>Name: </a:t>
            </a:r>
            <a:r>
              <a:rPr lang="en-US" altLang="en-US" sz="2400" b="1" dirty="0">
                <a:solidFill>
                  <a:schemeClr val="bg2"/>
                </a:solidFill>
                <a:latin typeface="Abadi" panose="020B0604020104020204" pitchFamily="34" charset="0"/>
                <a:ea typeface="Microsoft JhengHei" panose="020B0604030504040204" charset="-120"/>
                <a:cs typeface="Arial" panose="020B0604020202020204" pitchFamily="34" charset="0"/>
              </a:rPr>
              <a:t>Georgios </a:t>
            </a:r>
            <a:r>
              <a:rPr lang="en-US" altLang="en-US" sz="2400" b="1" dirty="0" err="1">
                <a:solidFill>
                  <a:schemeClr val="bg2"/>
                </a:solidFill>
                <a:latin typeface="Abadi" panose="020B0604020104020204" pitchFamily="34" charset="0"/>
                <a:ea typeface="Microsoft JhengHei" panose="020B0604030504040204" charset="-120"/>
                <a:cs typeface="Arial" panose="020B0604020202020204" pitchFamily="34" charset="0"/>
              </a:rPr>
              <a:t>Moukos</a:t>
            </a:r>
            <a:endParaRPr lang="en-US" sz="2400" b="1" dirty="0">
              <a:solidFill>
                <a:schemeClr val="bg2"/>
              </a:solidFill>
              <a:latin typeface="Abadi" panose="020B0604020104020204" pitchFamily="34" charset="0"/>
              <a:ea typeface="Microsoft JhengHei" panose="020B0604030504040204" charset="-120"/>
              <a:cs typeface="Arial" panose="020B0604020202020204" pitchFamily="34" charset="0"/>
            </a:endParaRPr>
          </a:p>
          <a:p>
            <a:pPr>
              <a:lnSpc>
                <a:spcPct val="150000"/>
              </a:lnSpc>
            </a:pPr>
            <a:r>
              <a:rPr lang="en-ZA" altLang="en-US" sz="2400" b="1" dirty="0">
                <a:solidFill>
                  <a:schemeClr val="bg2"/>
                </a:solidFill>
                <a:latin typeface="Abadi" panose="020B0604020104020204" pitchFamily="34" charset="0"/>
                <a:ea typeface="Microsoft JhengHei" panose="020B0604030504040204" charset="-120"/>
                <a:cs typeface="Arial" panose="020B0604020202020204" pitchFamily="34" charset="0"/>
              </a:rPr>
              <a:t>Date:   05/03/2023</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10</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255" y="1380490"/>
            <a:ext cx="10516235" cy="4352925"/>
          </a:xfrm>
          <a:prstGeom prst="rect">
            <a:avLst/>
          </a:prstGeom>
        </p:spPr>
        <p:txBody>
          <a:bodyPr lIns="91440" tIns="45720" rIns="91440" bIns="45720" anchor="t"/>
          <a:lstStyle/>
          <a:p>
            <a:pPr>
              <a:lnSpc>
                <a:spcPct val="150000"/>
              </a:lnSpc>
              <a:spcBef>
                <a:spcPts val="1400"/>
              </a:spcBef>
            </a:pPr>
            <a:r>
              <a:rPr lang="en-US" sz="1700" u="sng"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Scatter </a:t>
            </a:r>
            <a:r>
              <a:rPr lang="en-ZA" altLang="en-US" sz="1700" u="sng"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plots</a:t>
            </a:r>
            <a:r>
              <a:rPr lang="en-US" sz="1700" u="sng"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a:t>
            </a:r>
            <a:r>
              <a:rPr lang="en-US" sz="17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ZA" altLang="en-US" sz="17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Scatter plots were used to represent the relationship between two variables. Different sets of features were compared such as </a:t>
            </a:r>
            <a:r>
              <a:rPr lang="en-US" sz="1700" i="1"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Flight Number </a:t>
            </a:r>
            <a:r>
              <a:rPr lang="en-ZA" altLang="en-US" sz="1700" i="1"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vs</a:t>
            </a:r>
            <a:r>
              <a:rPr lang="en-US" sz="1700" i="1"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Launch Site</a:t>
            </a:r>
            <a:r>
              <a:rPr lang="en-ZA" altLang="en-US" sz="1700" i="1"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a:t>
            </a:r>
            <a:r>
              <a:rPr lang="en-US" sz="1700" i="1"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Payload </a:t>
            </a:r>
            <a:r>
              <a:rPr lang="en-ZA" altLang="en-US" sz="1700" i="1"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vs</a:t>
            </a:r>
            <a:r>
              <a:rPr lang="en-US" sz="1700" i="1"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Launch Site</a:t>
            </a:r>
            <a:r>
              <a:rPr lang="en-ZA" altLang="en-US" sz="1700" i="1"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US" sz="1700" i="1"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Flight Number </a:t>
            </a:r>
            <a:r>
              <a:rPr lang="en-ZA" altLang="en-US" sz="1700" i="1"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vs</a:t>
            </a:r>
            <a:r>
              <a:rPr lang="en-US" sz="1700" i="1"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Orbit Type </a:t>
            </a:r>
            <a:r>
              <a:rPr lang="en-ZA" altLang="en-US" sz="1700" i="1"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and </a:t>
            </a:r>
            <a:r>
              <a:rPr lang="en-US" sz="1700" i="1"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Payload </a:t>
            </a:r>
            <a:r>
              <a:rPr lang="en-ZA" altLang="en-US" sz="1700" i="1"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vs</a:t>
            </a:r>
            <a:r>
              <a:rPr lang="en-US" sz="1700" i="1"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Orbit Type</a:t>
            </a:r>
            <a:r>
              <a:rPr lang="en-ZA" altLang="en-US" sz="1700" i="1"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a:t>
            </a:r>
            <a:endParaRPr lang="en-US" sz="17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a:p>
            <a:pPr>
              <a:lnSpc>
                <a:spcPct val="150000"/>
              </a:lnSpc>
              <a:spcBef>
                <a:spcPts val="1400"/>
              </a:spcBef>
            </a:pPr>
            <a:r>
              <a:rPr lang="en-US" sz="1700" u="sng"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Bar chart:</a:t>
            </a:r>
            <a:r>
              <a:rPr lang="en-US" sz="17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US" sz="17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Bar chart</a:t>
            </a:r>
            <a:r>
              <a:rPr lang="en-ZA" altLang="en-US" sz="17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s were used</a:t>
            </a:r>
            <a:r>
              <a:rPr lang="en-US" sz="17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 makes it easy to compare </a:t>
            </a:r>
            <a:r>
              <a:rPr lang="en-ZA" altLang="en-US" sz="17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values</a:t>
            </a:r>
            <a:r>
              <a:rPr lang="en-US" sz="17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 between multiple groups at a glance. </a:t>
            </a:r>
            <a:r>
              <a:rPr lang="en-ZA" altLang="en-US" sz="17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The x-</a:t>
            </a:r>
            <a:r>
              <a:rPr lang="en-US" sz="17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axis represents a category and the </a:t>
            </a:r>
            <a:r>
              <a:rPr lang="en-ZA" altLang="en-US" sz="17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y-</a:t>
            </a:r>
            <a:r>
              <a:rPr lang="en-US" sz="17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axis represents a discrete value. </a:t>
            </a:r>
            <a:r>
              <a:rPr lang="en-ZA" altLang="en-US" sz="17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Bar charts were used to compare the </a:t>
            </a:r>
            <a:r>
              <a:rPr lang="en-US" sz="1700" i="1"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Success Rate  </a:t>
            </a:r>
            <a:r>
              <a:rPr lang="en-ZA" altLang="en-US" sz="17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for different </a:t>
            </a:r>
            <a:r>
              <a:rPr lang="en-ZA" altLang="en-US" sz="1700" i="1"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Orbit Types</a:t>
            </a:r>
            <a:endParaRPr lang="en-US" sz="17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a:p>
            <a:pPr>
              <a:lnSpc>
                <a:spcPct val="150000"/>
              </a:lnSpc>
              <a:spcBef>
                <a:spcPts val="1400"/>
              </a:spcBef>
            </a:pPr>
            <a:r>
              <a:rPr lang="en-US" sz="1700" u="sng"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Line chart:  </a:t>
            </a:r>
            <a:r>
              <a:rPr lang="en-US" sz="17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Line chart</a:t>
            </a:r>
            <a:r>
              <a:rPr lang="en-ZA" altLang="en-US" sz="17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s are useful for </a:t>
            </a:r>
            <a:r>
              <a:rPr lang="en-US" sz="17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 show</a:t>
            </a:r>
            <a:r>
              <a:rPr lang="en-ZA" altLang="en-US" sz="1700" dirty="0" err="1">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ing</a:t>
            </a:r>
            <a:r>
              <a:rPr lang="en-US" sz="17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 data trends </a:t>
            </a:r>
            <a:r>
              <a:rPr lang="en-ZA" altLang="en-US" sz="17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over time</a:t>
            </a:r>
            <a:r>
              <a:rPr lang="en-US" sz="17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 </a:t>
            </a:r>
            <a:r>
              <a:rPr lang="en-ZA" altLang="en-US" sz="17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A line chart was used to show </a:t>
            </a:r>
            <a:r>
              <a:rPr lang="en-US" sz="1700" i="1"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Success Rate</a:t>
            </a:r>
            <a:r>
              <a:rPr lang="en-US" sz="17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ZA" altLang="en-US" sz="17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over a certain number of </a:t>
            </a:r>
            <a:r>
              <a:rPr lang="en-ZA" altLang="en-US" sz="1700" i="1"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Years.</a:t>
            </a:r>
            <a:endParaRPr lang="en-US" sz="17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endParaRPr>
          </a:p>
          <a:p>
            <a:pPr>
              <a:lnSpc>
                <a:spcPct val="150000"/>
              </a:lnSpc>
              <a:spcBef>
                <a:spcPts val="1400"/>
              </a:spcBef>
            </a:pPr>
            <a:r>
              <a:rPr lang="en-US" sz="17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GitHub URL</a:t>
            </a:r>
            <a:r>
              <a:rPr lang="en-ZA" altLang="en-US" sz="17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ZA" altLang="en-US" sz="17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hlinkClick r:id="rId3"/>
              </a:rPr>
              <a:t>EDA </a:t>
            </a:r>
            <a:endParaRPr lang="en-US" sz="17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endParaRPr>
          </a:p>
          <a:p>
            <a:pPr>
              <a:lnSpc>
                <a:spcPct val="150000"/>
              </a:lnSpc>
            </a:pPr>
            <a:endParaRPr lang="en-US" sz="1700" dirty="0">
              <a:latin typeface="Times New Roman" panose="02020603050405020304" pitchFamily="18" charset="0"/>
              <a:ea typeface="Microsoft JhengHei" panose="020B0604030504040204" charset="-120"/>
              <a:cs typeface="Times New Roman" panose="02020603050405020304" pitchFamily="18"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EDA with Data Visualization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11</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890" y="1381125"/>
            <a:ext cx="10514965" cy="4644390"/>
          </a:xfrm>
          <a:prstGeom prst="rect">
            <a:avLst/>
          </a:prstGeom>
        </p:spPr>
        <p:txBody>
          <a:bodyPr lIns="91440" tIns="45720" rIns="91440" bIns="45720" anchor="t"/>
          <a:lstStyle/>
          <a:p>
            <a:pPr marL="0" indent="0">
              <a:lnSpc>
                <a:spcPct val="150000"/>
              </a:lnSpc>
              <a:spcBef>
                <a:spcPts val="1400"/>
              </a:spcBef>
              <a:buNone/>
            </a:pPr>
            <a:r>
              <a:rPr lang="en-ZA" altLang="en-US" sz="1800" u="sng"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A list of some of the SQL queries performed on the dataset is listed below:</a:t>
            </a:r>
            <a:endPar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a:p>
            <a:pPr>
              <a:lnSpc>
                <a:spcPct val="150000"/>
              </a:lnSpc>
            </a:pP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Displaying the names of the unique launch sites in the space mission </a:t>
            </a:r>
            <a:r>
              <a:rPr lang="en-ZA" altLang="en-US" sz="1800" b="1"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Displaying 5 records where launch sites begin with the string 'CCA'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Displaying the total payload mass carried by boosters launched by NASA (CRS)</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 </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Displaying average payload mass carried by booster version F9 v1.1</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a:t>
            </a:r>
          </a:p>
          <a:p>
            <a:pPr>
              <a:lnSpc>
                <a:spcPct val="150000"/>
              </a:lnSpc>
            </a:pP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Listing the date when the first successful landing outcome in ground pad was achieved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Listing the names of the boosters which have success in drone ship and have payload mass greater than 4000 but less than 6000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Listing the total number of successful and failure mission outcomes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Listing the names of the booster versions which have carried the maximum payload mass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Listing the failed landing outcomes in drone ship, their booster versions, and launch site names for in year 2015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Ranking the count of landing outcomes  between the date 2010-06-04 and 2017-03-20, in descending order</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a:t>
            </a:r>
          </a:p>
          <a:p>
            <a:pPr>
              <a:lnSpc>
                <a:spcPct val="150000"/>
              </a:lnSpc>
            </a:pP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GitHub URL</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 </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hlinkClick r:id="rId3"/>
              </a:rPr>
              <a:t>EDA with SQL</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EDA with SQL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12</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871855" y="1353820"/>
            <a:ext cx="10448290" cy="4671060"/>
          </a:xfrm>
          <a:prstGeom prst="rect">
            <a:avLst/>
          </a:prstGeom>
        </p:spPr>
        <p:txBody>
          <a:bodyPr/>
          <a:lstStyle/>
          <a:p>
            <a:pPr marL="0" indent="0">
              <a:lnSpc>
                <a:spcPct val="150000"/>
              </a:lnSpc>
              <a:spcBef>
                <a:spcPts val="1400"/>
              </a:spcBef>
              <a:buNone/>
            </a:pPr>
            <a:r>
              <a:rPr lang="en-ZA" alt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O</a:t>
            </a:r>
            <a:r>
              <a:rPr lang="en-US" sz="1800" dirty="0" err="1">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bjects</a:t>
            </a:r>
            <a:r>
              <a:rPr 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ZA" alt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were </a:t>
            </a:r>
            <a:r>
              <a:rPr 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created and added to a </a:t>
            </a:r>
            <a:r>
              <a:rPr lang="en-ZA" alt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F</a:t>
            </a:r>
            <a:r>
              <a:rPr lang="en-US" sz="1800" dirty="0" err="1">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olium</a:t>
            </a:r>
            <a:r>
              <a:rPr 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map</a:t>
            </a:r>
            <a:r>
              <a:rPr lang="en-ZA" alt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Marker </a:t>
            </a:r>
            <a:r>
              <a:rPr lang="en-ZA" alt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objects were used to</a:t>
            </a:r>
            <a:r>
              <a:rPr 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show all launch sites on a map </a:t>
            </a:r>
            <a:r>
              <a:rPr lang="en-ZA" alt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as well as</a:t>
            </a:r>
            <a:r>
              <a:rPr 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the success</a:t>
            </a:r>
            <a:r>
              <a:rPr lang="en-ZA" altLang="en-US" sz="1800" dirty="0" err="1">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ful</a:t>
            </a:r>
            <a:r>
              <a:rPr 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/failed launches for each site on the map</a:t>
            </a:r>
            <a:r>
              <a:rPr lang="en-ZA" alt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Line </a:t>
            </a:r>
            <a:r>
              <a:rPr lang="en-ZA" alt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objects were used to</a:t>
            </a:r>
            <a:r>
              <a:rPr 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ZA" alt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calculate</a:t>
            </a:r>
            <a:r>
              <a:rPr 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the distances between a launch site to its proximities</a:t>
            </a:r>
          </a:p>
          <a:p>
            <a:pPr>
              <a:lnSpc>
                <a:spcPct val="150000"/>
              </a:lnSpc>
              <a:spcBef>
                <a:spcPts val="1400"/>
              </a:spcBef>
            </a:pPr>
            <a:r>
              <a:rPr 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By adding these objects, following geographical patterns about launch sites are found:</a:t>
            </a:r>
          </a:p>
          <a:p>
            <a:pPr lvl="1">
              <a:lnSpc>
                <a:spcPct val="100000"/>
              </a:lnSpc>
              <a:spcBef>
                <a:spcPts val="1400"/>
              </a:spcBef>
            </a:pPr>
            <a:r>
              <a:rPr 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Are launch sites in close proximity to railways? Yes</a:t>
            </a:r>
          </a:p>
          <a:p>
            <a:pPr lvl="1">
              <a:lnSpc>
                <a:spcPct val="100000"/>
              </a:lnSpc>
              <a:spcBef>
                <a:spcPts val="1400"/>
              </a:spcBef>
            </a:pPr>
            <a:r>
              <a:rPr 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Are launch sites in close proximity to highways? Yes</a:t>
            </a:r>
          </a:p>
          <a:p>
            <a:pPr lvl="1">
              <a:lnSpc>
                <a:spcPct val="100000"/>
              </a:lnSpc>
              <a:spcBef>
                <a:spcPts val="1400"/>
              </a:spcBef>
            </a:pPr>
            <a:r>
              <a:rPr 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Are launch sites in close proximity to coastline? Yes</a:t>
            </a:r>
          </a:p>
          <a:p>
            <a:pPr lvl="1">
              <a:lnSpc>
                <a:spcPct val="100000"/>
              </a:lnSpc>
              <a:spcBef>
                <a:spcPts val="1400"/>
              </a:spcBef>
            </a:pPr>
            <a:r>
              <a:rPr 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Do launch sites keep certain distance away from cities? Yes</a:t>
            </a:r>
          </a:p>
          <a:p>
            <a:pPr>
              <a:lnSpc>
                <a:spcPct val="150000"/>
              </a:lnSpc>
              <a:spcBef>
                <a:spcPts val="1400"/>
              </a:spcBef>
            </a:pP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GitHub URL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hlinkClick r:id="rId3"/>
              </a:rPr>
              <a:t>Interactive Map Analytics with Folium</a:t>
            </a:r>
            <a:endParaRPr lang="en-US" sz="1800" dirty="0">
              <a:latin typeface="Times New Roman" panose="02020603050405020304" pitchFamily="18" charset="0"/>
              <a:ea typeface="Microsoft JhengHei" panose="020B0604030504040204" charset="-120"/>
              <a:cs typeface="Times New Roman" panose="02020603050405020304" pitchFamily="18" charset="0"/>
            </a:endParaRPr>
          </a:p>
          <a:p>
            <a:pPr>
              <a:lnSpc>
                <a:spcPct val="150000"/>
              </a:lnSpc>
            </a:pPr>
            <a:endParaRPr lang="en-US" sz="1800" dirty="0">
              <a:latin typeface="Times New Roman" panose="02020603050405020304" pitchFamily="18" charset="0"/>
              <a:ea typeface="Microsoft JhengHei" panose="020B0604030504040204" charset="-120"/>
              <a:cs typeface="Times New Roman" panose="02020603050405020304" pitchFamily="18"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Build an Interactive Map with Folium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z="1800" smtClean="0">
                <a:latin typeface="Times New Roman" panose="02020603050405020304" pitchFamily="18" charset="0"/>
                <a:ea typeface="Microsoft JhengHei" panose="020B0604030504040204" charset="-120"/>
                <a:cs typeface="Times New Roman" panose="02020603050405020304" pitchFamily="18" charset="0"/>
              </a:rPr>
              <a:t>13</a:t>
            </a:fld>
            <a:endParaRPr lang="en-US" sz="1800">
              <a:latin typeface="Times New Roman" panose="02020603050405020304" pitchFamily="18" charset="0"/>
              <a:ea typeface="Microsoft JhengHei" panose="020B0604030504040204" charset="-120"/>
              <a:cs typeface="Times New Roman" panose="02020603050405020304" pitchFamily="18" charset="0"/>
            </a:endParaRPr>
          </a:p>
        </p:txBody>
      </p:sp>
      <p:sp>
        <p:nvSpPr>
          <p:cNvPr id="5" name="Content Placeholder 4"/>
          <p:cNvSpPr>
            <a:spLocks noGrp="1"/>
          </p:cNvSpPr>
          <p:nvPr>
            <p:ph idx="4294967295"/>
          </p:nvPr>
        </p:nvSpPr>
        <p:spPr>
          <a:xfrm>
            <a:off x="770255" y="1380490"/>
            <a:ext cx="10516235" cy="4351655"/>
          </a:xfrm>
          <a:prstGeom prst="rect">
            <a:avLst/>
          </a:prstGeom>
        </p:spPr>
        <p:txBody>
          <a:bodyPr vert="horz" lIns="91440" tIns="45720" rIns="91440" bIns="45720" rtlCol="0" anchor="t"/>
          <a:lstStyle/>
          <a:p>
            <a:pPr marL="0" indent="0">
              <a:lnSpc>
                <a:spcPct val="150000"/>
              </a:lnSpc>
              <a:spcBef>
                <a:spcPts val="1400"/>
              </a:spcBef>
              <a:buNone/>
            </a:pPr>
            <a:r>
              <a:rPr lang="en-US" sz="1800" u="sng"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The dashboard application contains </a:t>
            </a:r>
            <a:r>
              <a:rPr lang="en-ZA" altLang="en-US" sz="1800" u="sng"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two </a:t>
            </a:r>
            <a:r>
              <a:rPr lang="en-US" sz="1800" u="sng"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chart</a:t>
            </a:r>
            <a:r>
              <a:rPr lang="en-ZA" altLang="en-US" sz="1800" u="sng"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s:</a:t>
            </a:r>
            <a:endPar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a:p>
            <a:pPr>
              <a:lnSpc>
                <a:spcPct val="150000"/>
              </a:lnSpc>
              <a:spcBef>
                <a:spcPts val="1400"/>
              </a:spcBef>
            </a:pP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A p</a:t>
            </a:r>
            <a:r>
              <a:rPr lang="en-US" sz="1800" dirty="0" err="1">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ie</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chart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that shows the successful launch by each</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site</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This chart is useful as you can visualize the distribution of landing outcomes across all launch sites or show the success rate of launches on individual sites.</a:t>
            </a:r>
            <a:endPar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a:p>
            <a:pPr>
              <a:lnSpc>
                <a:spcPct val="150000"/>
              </a:lnSpc>
              <a:spcBef>
                <a:spcPts val="1400"/>
              </a:spcBef>
            </a:pPr>
            <a:r>
              <a:rPr lang="en-US" sz="1800" u="sng"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A s</a:t>
            </a:r>
            <a:r>
              <a:rPr lang="en-US" sz="1800" dirty="0" err="1">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catter</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char</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t that shows the relationship between landing outcomes an the payload mass of different boosters. The dashboard takes two inputs, namely the site(s) and payload mass. This chart is useful as you can visualize how different variables affect the landing outcomes,</a:t>
            </a:r>
            <a:endPar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a:p>
            <a:pPr>
              <a:lnSpc>
                <a:spcPct val="150000"/>
              </a:lnSpc>
              <a:spcBef>
                <a:spcPts val="1400"/>
              </a:spcBef>
            </a:pP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GitHub URL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Build a Dashboard with </a:t>
            </a:r>
            <a:r>
              <a:rPr lang="en-US" sz="2800" dirty="0" err="1">
                <a:solidFill>
                  <a:srgbClr val="0B49CB"/>
                </a:solidFill>
                <a:latin typeface="Times New Roman" panose="02020603050405020304" pitchFamily="18" charset="0"/>
                <a:ea typeface="Microsoft JhengHei" panose="020B0604030504040204" charset="-120"/>
                <a:cs typeface="Times New Roman" panose="02020603050405020304" pitchFamily="18" charset="0"/>
              </a:rPr>
              <a:t>Plotly</a:t>
            </a:r>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 Dash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z="1800" smtClean="0">
                <a:latin typeface="Times New Roman" panose="02020603050405020304" pitchFamily="18" charset="0"/>
                <a:ea typeface="Microsoft JhengHei" panose="020B0604030504040204" charset="-120"/>
                <a:cs typeface="Times New Roman" panose="02020603050405020304" pitchFamily="18" charset="0"/>
              </a:rPr>
              <a:t>14</a:t>
            </a:fld>
            <a:endParaRPr lang="en-US" sz="1800">
              <a:latin typeface="Times New Roman" panose="02020603050405020304" pitchFamily="18" charset="0"/>
              <a:ea typeface="Microsoft JhengHei" panose="020B0604030504040204" charset="-120"/>
              <a:cs typeface="Times New Roman" panose="02020603050405020304" pitchFamily="18" charset="0"/>
            </a:endParaRPr>
          </a:p>
        </p:txBody>
      </p:sp>
      <p:sp>
        <p:nvSpPr>
          <p:cNvPr id="5" name="Content Placeholder 4"/>
          <p:cNvSpPr>
            <a:spLocks noGrp="1"/>
          </p:cNvSpPr>
          <p:nvPr>
            <p:ph idx="4294967295"/>
          </p:nvPr>
        </p:nvSpPr>
        <p:spPr>
          <a:xfrm>
            <a:off x="7682865" y="1673860"/>
            <a:ext cx="3775075" cy="4351655"/>
          </a:xfrm>
          <a:prstGeom prst="rect">
            <a:avLst/>
          </a:prstGeom>
        </p:spPr>
        <p:txBody>
          <a:bodyPr>
            <a:normAutofit/>
          </a:bodyPr>
          <a:lstStyle/>
          <a:p>
            <a:pPr>
              <a:lnSpc>
                <a:spcPct val="100000"/>
              </a:lnSpc>
              <a:spcBef>
                <a:spcPts val="1400"/>
              </a:spcBef>
            </a:pP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GitHub UR</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L:</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hlinkClick r:id="rId3"/>
              </a:rPr>
              <a:t>Space-X Machine Learning Prediction</a:t>
            </a:r>
            <a:endPar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Predictive Analysis (Classification)</a:t>
            </a:r>
          </a:p>
        </p:txBody>
      </p:sp>
      <p:sp>
        <p:nvSpPr>
          <p:cNvPr id="9" name="Text Box 8"/>
          <p:cNvSpPr txBox="1"/>
          <p:nvPr/>
        </p:nvSpPr>
        <p:spPr>
          <a:xfrm>
            <a:off x="906145" y="1727200"/>
            <a:ext cx="6619875" cy="369332"/>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a:latin typeface="Times New Roman" panose="02020603050405020304" pitchFamily="18" charset="0"/>
                <a:ea typeface="Microsoft JhengHei" panose="020B0604030504040204" charset="-120"/>
                <a:cs typeface="Times New Roman" panose="02020603050405020304" pitchFamily="18" charset="0"/>
              </a:rPr>
              <a:t>1. Create column for “Class”</a:t>
            </a:r>
          </a:p>
        </p:txBody>
      </p:sp>
      <p:sp>
        <p:nvSpPr>
          <p:cNvPr id="10" name="Text Box 9"/>
          <p:cNvSpPr txBox="1"/>
          <p:nvPr/>
        </p:nvSpPr>
        <p:spPr>
          <a:xfrm>
            <a:off x="906145" y="2353945"/>
            <a:ext cx="6619875" cy="369332"/>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a:latin typeface="Times New Roman" panose="02020603050405020304" pitchFamily="18" charset="0"/>
                <a:ea typeface="Microsoft JhengHei" panose="020B0604030504040204" charset="-120"/>
                <a:cs typeface="Times New Roman" panose="02020603050405020304" pitchFamily="18" charset="0"/>
              </a:rPr>
              <a:t>2. Standardizing the data</a:t>
            </a:r>
          </a:p>
        </p:txBody>
      </p:sp>
      <p:sp>
        <p:nvSpPr>
          <p:cNvPr id="2" name="Text Box 1"/>
          <p:cNvSpPr txBox="1"/>
          <p:nvPr/>
        </p:nvSpPr>
        <p:spPr>
          <a:xfrm>
            <a:off x="904875" y="2984500"/>
            <a:ext cx="6619875" cy="369332"/>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a:latin typeface="Times New Roman" panose="02020603050405020304" pitchFamily="18" charset="0"/>
                <a:ea typeface="Microsoft JhengHei" panose="020B0604030504040204" charset="-120"/>
                <a:cs typeface="Times New Roman" panose="02020603050405020304" pitchFamily="18" charset="0"/>
              </a:rPr>
              <a:t>3. Split ito training and test set</a:t>
            </a:r>
          </a:p>
        </p:txBody>
      </p:sp>
      <p:sp>
        <p:nvSpPr>
          <p:cNvPr id="16" name="Text Box 15"/>
          <p:cNvSpPr txBox="1"/>
          <p:nvPr/>
        </p:nvSpPr>
        <p:spPr>
          <a:xfrm>
            <a:off x="906145" y="3609975"/>
            <a:ext cx="6602095" cy="646331"/>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a:latin typeface="Times New Roman" panose="02020603050405020304" pitchFamily="18" charset="0"/>
                <a:ea typeface="Microsoft JhengHei" panose="020B0604030504040204" charset="-120"/>
                <a:cs typeface="Times New Roman" panose="02020603050405020304" pitchFamily="18" charset="0"/>
              </a:rPr>
              <a:t>4. Find best Hyperparameter for SVM, Decision Trees, K-Nearest Neighbours and Logistic Regression.</a:t>
            </a:r>
          </a:p>
        </p:txBody>
      </p:sp>
      <p:sp>
        <p:nvSpPr>
          <p:cNvPr id="6" name="Text Box 5"/>
          <p:cNvSpPr txBox="1"/>
          <p:nvPr/>
        </p:nvSpPr>
        <p:spPr>
          <a:xfrm>
            <a:off x="915035" y="4483100"/>
            <a:ext cx="6602095" cy="923330"/>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a:latin typeface="Times New Roman" panose="02020603050405020304" pitchFamily="18" charset="0"/>
                <a:ea typeface="Microsoft JhengHei" panose="020B0604030504040204" charset="-120"/>
                <a:cs typeface="Times New Roman" panose="02020603050405020304" pitchFamily="18" charset="0"/>
              </a:rPr>
              <a:t>5. Use test data to evaluate models </a:t>
            </a:r>
            <a:r>
              <a:rPr lang="en-ZA" altLang="en-GB">
                <a:latin typeface="Times New Roman" panose="02020603050405020304" pitchFamily="18" charset="0"/>
                <a:ea typeface="Microsoft JhengHei" panose="020B0604030504040204" charset="-120"/>
                <a:cs typeface="Times New Roman" panose="02020603050405020304" pitchFamily="18" charset="0"/>
                <a:sym typeface="+mn-ea"/>
              </a:rPr>
              <a:t>based on their accuracy scores and confusion matrix </a:t>
            </a:r>
            <a:endParaRPr lang="en-ZA" altLang="en-GB">
              <a:latin typeface="Times New Roman" panose="02020603050405020304" pitchFamily="18" charset="0"/>
              <a:ea typeface="Microsoft JhengHei" panose="020B0604030504040204" charset="-120"/>
              <a:cs typeface="Times New Roman" panose="02020603050405020304" pitchFamily="18" charset="0"/>
            </a:endParaRPr>
          </a:p>
          <a:p>
            <a:endParaRPr lang="en-ZA" altLang="en-GB">
              <a:latin typeface="Times New Roman" panose="02020603050405020304" pitchFamily="18" charset="0"/>
              <a:ea typeface="Microsoft JhengHei" panose="020B0604030504040204" charset="-12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2010" y="1426845"/>
            <a:ext cx="10443845" cy="16217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50000"/>
              </a:lnSpc>
              <a:spcBef>
                <a:spcPts val="1400"/>
              </a:spcBef>
            </a:pPr>
            <a:r>
              <a:rPr lang="en-ZA" alt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The results of the e</a:t>
            </a:r>
            <a:r>
              <a:rPr 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xploratory data analysis re</a:t>
            </a:r>
            <a:r>
              <a:rPr lang="en-ZA" alt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vealed that the success rate of the Falcon 9 landings was 66.66%</a:t>
            </a:r>
            <a:endParaRPr 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a:p>
            <a:pPr>
              <a:lnSpc>
                <a:spcPct val="150000"/>
              </a:lnSpc>
              <a:spcBef>
                <a:spcPts val="1400"/>
              </a:spcBef>
            </a:pPr>
            <a:r>
              <a:rPr lang="en-ZA" alt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The p</a:t>
            </a:r>
            <a:r>
              <a:rPr 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redictive analysis results </a:t>
            </a:r>
            <a:r>
              <a:rPr lang="en-ZA" alt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showed that the Decision Tree algorithm was the best classification method with an accuracy of 94%</a:t>
            </a:r>
            <a:endParaRPr 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a:p>
            <a:pPr lvl="1"/>
            <a:endParaRPr lang="en-US" sz="1800">
              <a:latin typeface="Times New Roman" panose="02020603050405020304" pitchFamily="18" charset="0"/>
              <a:ea typeface="Microsoft JhengHei" panose="020B0604030504040204" charset="-120"/>
              <a:cs typeface="Times New Roman" panose="02020603050405020304" pitchFamily="18" charset="0"/>
            </a:endParaRPr>
          </a:p>
          <a:p>
            <a:pPr marL="457200" lvl="1" indent="0">
              <a:buNone/>
            </a:pPr>
            <a:endParaRPr lang="en-US" sz="1800">
              <a:latin typeface="Times New Roman" panose="02020603050405020304" pitchFamily="18" charset="0"/>
              <a:ea typeface="Microsoft JhengHei" panose="020B0604030504040204" charset="-12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5075537C-CA84-1446-933C-8E9D027F9201}" type="slidenum">
              <a:rPr lang="en-US" sz="1800" smtClean="0">
                <a:latin typeface="Times New Roman" panose="02020603050405020304" pitchFamily="18" charset="0"/>
                <a:ea typeface="Microsoft JhengHei" panose="020B0604030504040204" charset="-120"/>
                <a:cs typeface="Times New Roman" panose="02020603050405020304" pitchFamily="18" charset="0"/>
              </a:rPr>
              <a:t>15</a:t>
            </a:fld>
            <a:endParaRPr lang="en-US" sz="1800">
              <a:latin typeface="Times New Roman" panose="02020603050405020304" pitchFamily="18" charset="0"/>
              <a:ea typeface="Microsoft JhengHei" panose="020B0604030504040204" charset="-120"/>
              <a:cs typeface="Times New Roman" panose="02020603050405020304" pitchFamily="18" charset="0"/>
            </a:endParaRPr>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Results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z="1800" smtClean="0">
                <a:latin typeface="Times New Roman" panose="02020603050405020304" pitchFamily="18" charset="0"/>
                <a:ea typeface="Microsoft JhengHei" panose="020B0604030504040204" charset="-120"/>
                <a:cs typeface="Times New Roman" panose="02020603050405020304" pitchFamily="18" charset="0"/>
              </a:rPr>
              <a:t>17</a:t>
            </a:fld>
            <a:endParaRPr lang="en-US" sz="1800">
              <a:latin typeface="Times New Roman" panose="02020603050405020304" pitchFamily="18" charset="0"/>
              <a:ea typeface="Microsoft JhengHei" panose="020B0604030504040204" charset="-120"/>
              <a:cs typeface="Times New Roman" panose="02020603050405020304" pitchFamily="18" charset="0"/>
            </a:endParaRPr>
          </a:p>
        </p:txBody>
      </p:sp>
      <p:sp>
        <p:nvSpPr>
          <p:cNvPr id="3" name="Content Placeholder 2"/>
          <p:cNvSpPr>
            <a:spLocks noGrp="1"/>
          </p:cNvSpPr>
          <p:nvPr>
            <p:ph sz="half" idx="2"/>
          </p:nvPr>
        </p:nvSpPr>
        <p:spPr>
          <a:xfrm>
            <a:off x="7105650" y="1381125"/>
            <a:ext cx="4352290" cy="4644390"/>
          </a:xfrm>
          <a:prstGeom prst="rect">
            <a:avLst/>
          </a:prstGeom>
        </p:spPr>
        <p:txBody>
          <a:bodyPr/>
          <a:lstStyle/>
          <a:p>
            <a:pPr>
              <a:lnSpc>
                <a:spcPct val="150000"/>
              </a:lnSpc>
              <a:spcBef>
                <a:spcPts val="1400"/>
              </a:spcBef>
            </a:pPr>
            <a:r>
              <a:rPr lang="en-CA"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This figure shows that the success rate increased as the number of flights increased.</a:t>
            </a:r>
          </a:p>
          <a:p>
            <a:pPr>
              <a:lnSpc>
                <a:spcPct val="150000"/>
              </a:lnSpc>
              <a:spcBef>
                <a:spcPts val="1400"/>
              </a:spcBef>
            </a:pPr>
            <a:r>
              <a:rPr lang="en-ZA" altLang="en-CA"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The </a:t>
            </a:r>
            <a:r>
              <a:rPr lang="en-ZA" altLang="en-CA" sz="1800">
                <a:solidFill>
                  <a:srgbClr val="0948CB"/>
                </a:solidFill>
                <a:latin typeface="Times New Roman" panose="02020603050405020304" pitchFamily="18" charset="0"/>
                <a:ea typeface="Microsoft JhengHei" panose="020B0604030504040204" charset="-120"/>
                <a:cs typeface="Times New Roman" panose="02020603050405020304" pitchFamily="18" charset="0"/>
              </a:rPr>
              <a:t>blue</a:t>
            </a:r>
            <a:r>
              <a:rPr lang="en-ZA" altLang="en-CA"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dots represent the successful launches while the </a:t>
            </a:r>
            <a:r>
              <a:rPr lang="en-ZA" altLang="en-CA" sz="1800">
                <a:solidFill>
                  <a:srgbClr val="FF0000"/>
                </a:solidFill>
                <a:latin typeface="Times New Roman" panose="02020603050405020304" pitchFamily="18" charset="0"/>
                <a:ea typeface="Microsoft JhengHei" panose="020B0604030504040204" charset="-120"/>
                <a:cs typeface="Times New Roman" panose="02020603050405020304" pitchFamily="18" charset="0"/>
              </a:rPr>
              <a:t>red</a:t>
            </a:r>
            <a:r>
              <a:rPr lang="en-ZA" altLang="en-CA"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dot represent unsuccessful luanches.</a:t>
            </a:r>
          </a:p>
          <a:p>
            <a:pPr>
              <a:lnSpc>
                <a:spcPct val="150000"/>
              </a:lnSpc>
              <a:spcBef>
                <a:spcPts val="1400"/>
              </a:spcBef>
            </a:pPr>
            <a:r>
              <a:rPr lang="en-ZA" altLang="en-CA"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There seems to be an increase in successful flights after the 40th launch.</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Flight Number vs. Launch Site</a:t>
            </a:r>
          </a:p>
        </p:txBody>
      </p:sp>
      <p:pic>
        <p:nvPicPr>
          <p:cNvPr id="2" name="Content Placeholder 1"/>
          <p:cNvPicPr>
            <a:picLocks noGrp="1" noChangeAspect="1"/>
          </p:cNvPicPr>
          <p:nvPr>
            <p:ph sz="half" idx="1"/>
          </p:nvPr>
        </p:nvPicPr>
        <p:blipFill>
          <a:blip r:embed="rId3"/>
          <a:stretch>
            <a:fillRect/>
          </a:stretch>
        </p:blipFill>
        <p:spPr>
          <a:xfrm>
            <a:off x="770255" y="1381125"/>
            <a:ext cx="6084000" cy="417984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z="1800" smtClean="0">
                <a:latin typeface="Times New Roman" panose="02020603050405020304" pitchFamily="18" charset="0"/>
                <a:ea typeface="Microsoft JhengHei" panose="020B0604030504040204" charset="-120"/>
                <a:cs typeface="Times New Roman" panose="02020603050405020304" pitchFamily="18" charset="0"/>
              </a:rPr>
              <a:t>18</a:t>
            </a:fld>
            <a:endParaRPr lang="en-US" sz="1800">
              <a:latin typeface="Times New Roman" panose="02020603050405020304" pitchFamily="18" charset="0"/>
              <a:ea typeface="Microsoft JhengHei" panose="020B0604030504040204" charset="-120"/>
              <a:cs typeface="Times New Roman" panose="02020603050405020304" pitchFamily="18"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Payload vs. Launch Site</a:t>
            </a:r>
          </a:p>
        </p:txBody>
      </p:sp>
      <p:pic>
        <p:nvPicPr>
          <p:cNvPr id="2" name="Content Placeholder 1"/>
          <p:cNvPicPr>
            <a:picLocks noGrp="1" noChangeAspect="1"/>
          </p:cNvPicPr>
          <p:nvPr>
            <p:ph sz="half" idx="1"/>
          </p:nvPr>
        </p:nvPicPr>
        <p:blipFill>
          <a:blip r:embed="rId3"/>
          <a:stretch>
            <a:fillRect/>
          </a:stretch>
        </p:blipFill>
        <p:spPr>
          <a:xfrm>
            <a:off x="770255" y="1380490"/>
            <a:ext cx="6084000" cy="4176000"/>
          </a:xfrm>
          <a:prstGeom prst="rect">
            <a:avLst/>
          </a:prstGeom>
        </p:spPr>
      </p:pic>
      <p:sp>
        <p:nvSpPr>
          <p:cNvPr id="8" name="Content Placeholder 7"/>
          <p:cNvSpPr>
            <a:spLocks noGrp="1"/>
          </p:cNvSpPr>
          <p:nvPr>
            <p:ph sz="half" idx="2"/>
          </p:nvPr>
        </p:nvSpPr>
        <p:spPr>
          <a:xfrm>
            <a:off x="7105650" y="1381125"/>
            <a:ext cx="4352290" cy="4644390"/>
          </a:xfrm>
          <a:prstGeom prst="rect">
            <a:avLst/>
          </a:prstGeom>
        </p:spPr>
        <p:txBody>
          <a:bodyPr/>
          <a:lstStyle/>
          <a:p>
            <a:pPr>
              <a:lnSpc>
                <a:spcPct val="150000"/>
              </a:lnSpc>
              <a:spcBef>
                <a:spcPts val="1400"/>
              </a:spcBef>
            </a:pPr>
            <a:r>
              <a:rPr lang="en-ZA" altLang="en-CA"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The </a:t>
            </a:r>
            <a:r>
              <a:rPr lang="en-ZA" altLang="en-CA" sz="1800">
                <a:solidFill>
                  <a:srgbClr val="0948CB"/>
                </a:solidFill>
                <a:latin typeface="Times New Roman" panose="02020603050405020304" pitchFamily="18" charset="0"/>
                <a:ea typeface="Microsoft JhengHei" panose="020B0604030504040204" charset="-120"/>
                <a:cs typeface="Times New Roman" panose="02020603050405020304" pitchFamily="18" charset="0"/>
              </a:rPr>
              <a:t>blue</a:t>
            </a:r>
            <a:r>
              <a:rPr lang="en-ZA" altLang="en-CA"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dots represent the successful launches while the </a:t>
            </a:r>
            <a:r>
              <a:rPr lang="en-ZA" altLang="en-CA" sz="1800">
                <a:solidFill>
                  <a:srgbClr val="FF0000"/>
                </a:solidFill>
                <a:latin typeface="Times New Roman" panose="02020603050405020304" pitchFamily="18" charset="0"/>
                <a:ea typeface="Microsoft JhengHei" panose="020B0604030504040204" charset="-120"/>
                <a:cs typeface="Times New Roman" panose="02020603050405020304" pitchFamily="18" charset="0"/>
              </a:rPr>
              <a:t>red</a:t>
            </a:r>
            <a:r>
              <a:rPr lang="en-ZA" altLang="en-CA"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dots represent unsuccessful launches.</a:t>
            </a:r>
          </a:p>
          <a:p>
            <a:pPr>
              <a:lnSpc>
                <a:spcPct val="150000"/>
              </a:lnSpc>
              <a:spcBef>
                <a:spcPts val="1400"/>
              </a:spcBef>
            </a:pPr>
            <a:r>
              <a:rPr lang="en-ZA" altLang="en-CA"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For the VAFB-SLC launchsite there are no rockets launched for heavy payload mass </a:t>
            </a:r>
          </a:p>
          <a:p>
            <a:pPr>
              <a:lnSpc>
                <a:spcPct val="150000"/>
              </a:lnSpc>
              <a:spcBef>
                <a:spcPts val="1400"/>
              </a:spcBef>
            </a:pPr>
            <a:r>
              <a:rPr lang="en-ZA" altLang="en-CA"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There seems to be a weak correlation between Payload and Launch Site and therefore decisions cannot be made using this metric.</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z="1800" smtClean="0">
                <a:latin typeface="Times New Roman" panose="02020603050405020304" pitchFamily="18" charset="0"/>
                <a:ea typeface="Microsoft JhengHei" panose="020B0604030504040204" charset="-120"/>
                <a:cs typeface="Times New Roman" panose="02020603050405020304" pitchFamily="18" charset="0"/>
              </a:rPr>
              <a:t>19</a:t>
            </a:fld>
            <a:endParaRPr lang="en-US" sz="1800">
              <a:latin typeface="Times New Roman" panose="02020603050405020304" pitchFamily="18" charset="0"/>
              <a:ea typeface="Microsoft JhengHei" panose="020B0604030504040204" charset="-120"/>
              <a:cs typeface="Times New Roman" panose="02020603050405020304" pitchFamily="18" charset="0"/>
            </a:endParaRPr>
          </a:p>
        </p:txBody>
      </p:sp>
      <p:sp>
        <p:nvSpPr>
          <p:cNvPr id="3" name="Content Placeholder 2"/>
          <p:cNvSpPr>
            <a:spLocks noGrp="1"/>
          </p:cNvSpPr>
          <p:nvPr>
            <p:ph sz="half" idx="2"/>
          </p:nvPr>
        </p:nvSpPr>
        <p:spPr>
          <a:xfrm>
            <a:off x="7364095" y="1401445"/>
            <a:ext cx="4093845" cy="4624070"/>
          </a:xfrm>
          <a:prstGeom prst="rect">
            <a:avLst/>
          </a:prstGeom>
        </p:spPr>
        <p:txBody>
          <a:bodyPr>
            <a:normAutofit/>
          </a:bodyPr>
          <a:lstStyle/>
          <a:p>
            <a:pPr>
              <a:lnSpc>
                <a:spcPct val="150000"/>
              </a:lnSpc>
              <a:spcBef>
                <a:spcPts val="1400"/>
              </a:spcBef>
            </a:pPr>
            <a:r>
              <a:rPr 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Orbits SSO, HEO, GEO, and ES-L1 have </a:t>
            </a:r>
            <a:r>
              <a:rPr lang="en-ZA" alt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100%</a:t>
            </a:r>
            <a:r>
              <a:rPr 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success rates</a:t>
            </a:r>
            <a:r>
              <a:rPr lang="en-ZA" alt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a:t>
            </a:r>
            <a:r>
              <a:rPr 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a:t>
            </a:r>
          </a:p>
          <a:p>
            <a:pPr>
              <a:lnSpc>
                <a:spcPct val="150000"/>
              </a:lnSpc>
              <a:spcBef>
                <a:spcPts val="1400"/>
              </a:spcBef>
            </a:pPr>
            <a:r>
              <a:rPr 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SO </a:t>
            </a:r>
            <a:r>
              <a:rPr lang="en-ZA" alt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orbit did not have any successful launches with a 0% success rate</a:t>
            </a:r>
            <a:r>
              <a:rPr 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a:t>
            </a:r>
          </a:p>
        </p:txBody>
      </p:sp>
      <p:sp>
        <p:nvSpPr>
          <p:cNvPr id="4" name="Title 1"/>
          <p:cNvSpPr txBox="1"/>
          <p:nvPr/>
        </p:nvSpPr>
        <p:spPr>
          <a:xfrm>
            <a:off x="837956" y="579925"/>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Success Rate vs. Orbit Type</a:t>
            </a:r>
          </a:p>
        </p:txBody>
      </p:sp>
      <p:pic>
        <p:nvPicPr>
          <p:cNvPr id="2" name="Content Placeholder 1"/>
          <p:cNvPicPr>
            <a:picLocks noGrp="1" noChangeAspect="1"/>
          </p:cNvPicPr>
          <p:nvPr>
            <p:ph sz="half" idx="1"/>
          </p:nvPr>
        </p:nvPicPr>
        <p:blipFill>
          <a:blip r:embed="rId3"/>
          <a:stretch>
            <a:fillRect/>
          </a:stretch>
        </p:blipFill>
        <p:spPr>
          <a:xfrm>
            <a:off x="838200" y="1401445"/>
            <a:ext cx="6120000" cy="4176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latin typeface="Arial" panose="020B0604020202020204" pitchFamily="34" charset="0"/>
                <a:cs typeface="Arial" panose="020B0604020202020204" pitchFamily="34" charset="0"/>
              </a:rPr>
              <a:t>2</a:t>
            </a:fld>
            <a:endParaRPr lang="en-US" dirty="0">
              <a:latin typeface="Arial" panose="020B0604020202020204" pitchFamily="34" charset="0"/>
              <a:cs typeface="Arial" panose="020B0604020202020204" pitchFamily="34" charset="0"/>
            </a:endParaRPr>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Executive Summary</a:t>
            </a:r>
          </a:p>
          <a:p>
            <a:pPr>
              <a:lnSpc>
                <a:spcPct val="100000"/>
              </a:lnSpc>
              <a:spcBef>
                <a:spcPts val="1400"/>
              </a:spcBef>
            </a:pPr>
            <a:r>
              <a:rPr lang="en-US" sz="20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Introduction</a:t>
            </a:r>
          </a:p>
          <a:p>
            <a:pPr>
              <a:lnSpc>
                <a:spcPct val="100000"/>
              </a:lnSpc>
              <a:spcBef>
                <a:spcPts val="1400"/>
              </a:spcBef>
            </a:pPr>
            <a:r>
              <a:rPr lang="en-US" sz="20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Methodology</a:t>
            </a:r>
          </a:p>
          <a:p>
            <a:pPr>
              <a:lnSpc>
                <a:spcPct val="100000"/>
              </a:lnSpc>
              <a:spcBef>
                <a:spcPts val="1400"/>
              </a:spcBef>
            </a:pPr>
            <a:r>
              <a:rPr lang="en-US" sz="20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Results</a:t>
            </a:r>
          </a:p>
          <a:p>
            <a:pPr>
              <a:lnSpc>
                <a:spcPct val="100000"/>
              </a:lnSpc>
              <a:spcBef>
                <a:spcPts val="1400"/>
              </a:spcBef>
            </a:pPr>
            <a:r>
              <a:rPr lang="en-US" sz="20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Conclusion</a:t>
            </a:r>
          </a:p>
          <a:p>
            <a:pPr>
              <a:lnSpc>
                <a:spcPct val="100000"/>
              </a:lnSpc>
              <a:spcBef>
                <a:spcPts val="1400"/>
              </a:spcBef>
            </a:pPr>
            <a:r>
              <a:rPr lang="en-US" sz="20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z="1800" smtClean="0">
                <a:latin typeface="Times New Roman" panose="02020603050405020304" pitchFamily="18" charset="0"/>
                <a:ea typeface="Microsoft JhengHei" panose="020B0604030504040204" charset="-120"/>
                <a:cs typeface="Times New Roman" panose="02020603050405020304" pitchFamily="18" charset="0"/>
              </a:rPr>
              <a:t>20</a:t>
            </a:fld>
            <a:endParaRPr lang="en-US" sz="1800">
              <a:latin typeface="Times New Roman" panose="02020603050405020304" pitchFamily="18" charset="0"/>
              <a:ea typeface="Microsoft JhengHei" panose="020B0604030504040204" charset="-120"/>
              <a:cs typeface="Times New Roman" panose="02020603050405020304" pitchFamily="18" charset="0"/>
            </a:endParaRPr>
          </a:p>
        </p:txBody>
      </p:sp>
      <p:sp>
        <p:nvSpPr>
          <p:cNvPr id="3" name="Content Placeholder 2"/>
          <p:cNvSpPr>
            <a:spLocks noGrp="1"/>
          </p:cNvSpPr>
          <p:nvPr>
            <p:ph sz="half" idx="2"/>
          </p:nvPr>
        </p:nvSpPr>
        <p:spPr>
          <a:xfrm>
            <a:off x="6819265" y="1381125"/>
            <a:ext cx="4638675" cy="4644390"/>
          </a:xfrm>
          <a:prstGeom prst="rect">
            <a:avLst/>
          </a:prstGeom>
        </p:spPr>
        <p:txBody>
          <a:bodyPr>
            <a:noAutofit/>
          </a:bodyPr>
          <a:lstStyle/>
          <a:p>
            <a:pPr>
              <a:lnSpc>
                <a:spcPct val="150000"/>
              </a:lnSpc>
              <a:spcBef>
                <a:spcPts val="1400"/>
              </a:spcBef>
            </a:pPr>
            <a:r>
              <a:rPr lang="en-ZA" alt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I</a:t>
            </a:r>
            <a:r>
              <a:rPr 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n the LEO orbit</a:t>
            </a:r>
            <a:r>
              <a:rPr lang="en-ZA" alt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the </a:t>
            </a:r>
            <a:r>
              <a:rPr lang="en-ZA" alt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s</a:t>
            </a:r>
            <a:r>
              <a:rPr 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uccess </a:t>
            </a:r>
            <a:r>
              <a:rPr lang="en-ZA" alt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is positively correlated to the</a:t>
            </a:r>
            <a:r>
              <a:rPr 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the number of flights</a:t>
            </a:r>
            <a:r>
              <a:rPr lang="en-ZA" alt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a:t>
            </a:r>
          </a:p>
          <a:p>
            <a:pPr>
              <a:lnSpc>
                <a:spcPct val="150000"/>
              </a:lnSpc>
              <a:spcBef>
                <a:spcPts val="1400"/>
              </a:spcBef>
            </a:pPr>
            <a:r>
              <a:rPr lang="en-ZA" alt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T</a:t>
            </a:r>
            <a:r>
              <a:rPr 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here seems to be no relationship between flight number in </a:t>
            </a:r>
            <a:r>
              <a:rPr lang="en-ZA" alt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the </a:t>
            </a:r>
            <a:r>
              <a:rPr 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GTO orbit.</a:t>
            </a:r>
          </a:p>
          <a:p>
            <a:pPr>
              <a:lnSpc>
                <a:spcPct val="150000"/>
              </a:lnSpc>
              <a:spcBef>
                <a:spcPts val="1400"/>
              </a:spcBef>
            </a:pPr>
            <a:r>
              <a:rPr lang="en-ZA" alt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The SSO orbit has a 100% success rate however with fewer flights than the other orbits</a:t>
            </a:r>
          </a:p>
          <a:p>
            <a:pPr>
              <a:lnSpc>
                <a:spcPct val="150000"/>
              </a:lnSpc>
              <a:spcBef>
                <a:spcPts val="1400"/>
              </a:spcBef>
            </a:pPr>
            <a:r>
              <a:rPr lang="en-ZA" alt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FLights numbers greater than 40 have a higher success rate than flight numbers between 0-40.</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Flight Number vs. Orbit Type</a:t>
            </a:r>
          </a:p>
        </p:txBody>
      </p:sp>
      <p:pic>
        <p:nvPicPr>
          <p:cNvPr id="2" name="Content Placeholder 1"/>
          <p:cNvPicPr>
            <a:picLocks noGrp="1" noChangeAspect="1"/>
          </p:cNvPicPr>
          <p:nvPr>
            <p:ph sz="half" idx="1"/>
          </p:nvPr>
        </p:nvPicPr>
        <p:blipFill>
          <a:blip r:embed="rId3"/>
          <a:stretch>
            <a:fillRect/>
          </a:stretch>
        </p:blipFill>
        <p:spPr>
          <a:xfrm>
            <a:off x="770255" y="1381125"/>
            <a:ext cx="5859145" cy="42157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z="1800" smtClean="0">
                <a:latin typeface="Times New Roman" panose="02020603050405020304" pitchFamily="18" charset="0"/>
                <a:ea typeface="Microsoft JhengHei" panose="020B0604030504040204" charset="-120"/>
                <a:cs typeface="Times New Roman" panose="02020603050405020304" pitchFamily="18" charset="0"/>
              </a:rPr>
              <a:t>21</a:t>
            </a:fld>
            <a:endParaRPr lang="en-US" sz="1800">
              <a:latin typeface="Times New Roman" panose="02020603050405020304" pitchFamily="18" charset="0"/>
              <a:ea typeface="Microsoft JhengHei" panose="020B0604030504040204" charset="-120"/>
              <a:cs typeface="Times New Roman" panose="02020603050405020304" pitchFamily="18" charset="0"/>
            </a:endParaRPr>
          </a:p>
        </p:txBody>
      </p:sp>
      <p:sp>
        <p:nvSpPr>
          <p:cNvPr id="3" name="Content Placeholder 2"/>
          <p:cNvSpPr>
            <a:spLocks noGrp="1"/>
          </p:cNvSpPr>
          <p:nvPr>
            <p:ph sz="half" idx="2"/>
          </p:nvPr>
        </p:nvSpPr>
        <p:spPr>
          <a:xfrm>
            <a:off x="7106285" y="1381125"/>
            <a:ext cx="4351655" cy="4644390"/>
          </a:xfrm>
          <a:prstGeom prst="rect">
            <a:avLst/>
          </a:prstGeom>
        </p:spPr>
        <p:txBody>
          <a:bodyPr>
            <a:normAutofit/>
          </a:bodyPr>
          <a:lstStyle/>
          <a:p>
            <a:pPr>
              <a:lnSpc>
                <a:spcPct val="150000"/>
              </a:lnSpc>
              <a:spcBef>
                <a:spcPts val="1400"/>
              </a:spcBef>
            </a:pPr>
            <a:r>
              <a:rPr lang="en-ZA"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As the</a:t>
            </a:r>
            <a:r>
              <a:rPr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payloads </a:t>
            </a:r>
            <a:r>
              <a:rPr lang="en-ZA"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get heavier,</a:t>
            </a:r>
            <a:r>
              <a:rPr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the success rate </a:t>
            </a:r>
            <a:r>
              <a:rPr lang="en-ZA"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increases in the </a:t>
            </a:r>
            <a:r>
              <a:rPr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P</a:t>
            </a:r>
            <a:r>
              <a:rPr lang="en-ZA"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O</a:t>
            </a:r>
            <a:r>
              <a:rPr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ZA"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SSO, </a:t>
            </a:r>
            <a:r>
              <a:rPr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LEO and ISS </a:t>
            </a:r>
            <a:r>
              <a:rPr lang="en-ZA"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orbits</a:t>
            </a:r>
            <a:r>
              <a:rPr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a:t>
            </a:r>
          </a:p>
          <a:p>
            <a:pPr>
              <a:lnSpc>
                <a:spcPct val="150000"/>
              </a:lnSpc>
              <a:spcBef>
                <a:spcPts val="1400"/>
              </a:spcBef>
            </a:pPr>
            <a:r>
              <a:rPr lang="en-ZA"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There seems to be no direct correlation between obrit type and payload mass for</a:t>
            </a:r>
            <a:r>
              <a:rPr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GTO </a:t>
            </a:r>
            <a:r>
              <a:rPr lang="en-ZA"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orbit</a:t>
            </a:r>
            <a:r>
              <a:rPr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ZA"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as both successful and failed launches are eually present</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Payload vs. Orbit Type</a:t>
            </a:r>
          </a:p>
        </p:txBody>
      </p:sp>
      <p:pic>
        <p:nvPicPr>
          <p:cNvPr id="2" name="Content Placeholder 1"/>
          <p:cNvPicPr>
            <a:picLocks noGrp="1" noChangeAspect="1"/>
          </p:cNvPicPr>
          <p:nvPr>
            <p:ph sz="half" idx="1"/>
          </p:nvPr>
        </p:nvPicPr>
        <p:blipFill>
          <a:blip r:embed="rId3"/>
          <a:stretch>
            <a:fillRect/>
          </a:stretch>
        </p:blipFill>
        <p:spPr>
          <a:xfrm>
            <a:off x="770255" y="1381125"/>
            <a:ext cx="6092825" cy="41573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z="1800" smtClean="0">
                <a:latin typeface="Times New Roman" panose="02020603050405020304" pitchFamily="18" charset="0"/>
                <a:ea typeface="Microsoft JhengHei" panose="020B0604030504040204" charset="-120"/>
                <a:cs typeface="Times New Roman" panose="02020603050405020304" pitchFamily="18" charset="0"/>
              </a:rPr>
              <a:t>22</a:t>
            </a:fld>
            <a:endParaRPr lang="en-US" sz="1800">
              <a:latin typeface="Times New Roman" panose="02020603050405020304" pitchFamily="18" charset="0"/>
              <a:ea typeface="Microsoft JhengHei" panose="020B0604030504040204" charset="-120"/>
              <a:cs typeface="Times New Roman" panose="02020603050405020304" pitchFamily="18" charset="0"/>
            </a:endParaRPr>
          </a:p>
        </p:txBody>
      </p:sp>
      <p:sp>
        <p:nvSpPr>
          <p:cNvPr id="3" name="Content Placeholder 2"/>
          <p:cNvSpPr>
            <a:spLocks noGrp="1"/>
          </p:cNvSpPr>
          <p:nvPr>
            <p:ph sz="half" idx="2"/>
          </p:nvPr>
        </p:nvSpPr>
        <p:spPr>
          <a:xfrm>
            <a:off x="7146925" y="1381125"/>
            <a:ext cx="4311015" cy="4644390"/>
          </a:xfrm>
          <a:prstGeom prst="rect">
            <a:avLst/>
          </a:prstGeom>
        </p:spPr>
        <p:txBody>
          <a:bodyPr>
            <a:normAutofit/>
          </a:bodyPr>
          <a:lstStyle/>
          <a:p>
            <a:pPr>
              <a:lnSpc>
                <a:spcPct val="150000"/>
              </a:lnSpc>
              <a:spcBef>
                <a:spcPts val="1400"/>
              </a:spcBef>
            </a:pPr>
            <a:r>
              <a:rPr lang="en-ZA" alt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The general trend of the chart shows an increase in landing success rate as the years pass.</a:t>
            </a:r>
            <a:r>
              <a:rPr 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ZA" alt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There is however a dip in 2018 as well as in 2020.</a:t>
            </a:r>
            <a:br>
              <a:rPr lang="en-ZA" alt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br>
            <a:endParaRPr lang="en-ZA" alt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Launch Success Yearly Trend</a:t>
            </a:r>
          </a:p>
        </p:txBody>
      </p:sp>
      <p:pic>
        <p:nvPicPr>
          <p:cNvPr id="2" name="Content Placeholder 1"/>
          <p:cNvPicPr>
            <a:picLocks noGrp="1" noChangeAspect="1"/>
          </p:cNvPicPr>
          <p:nvPr>
            <p:ph sz="half" idx="1"/>
          </p:nvPr>
        </p:nvPicPr>
        <p:blipFill>
          <a:blip r:embed="rId3"/>
          <a:stretch>
            <a:fillRect/>
          </a:stretch>
        </p:blipFill>
        <p:spPr>
          <a:xfrm>
            <a:off x="770255" y="1381125"/>
            <a:ext cx="6113780" cy="41529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z="1800" smtClean="0">
                <a:latin typeface="Times New Roman" panose="02020603050405020304" pitchFamily="18" charset="0"/>
                <a:ea typeface="Microsoft JhengHei" panose="020B0604030504040204" charset="-120"/>
                <a:cs typeface="Times New Roman" panose="02020603050405020304" pitchFamily="18" charset="0"/>
              </a:rPr>
              <a:t>23</a:t>
            </a:fld>
            <a:endParaRPr lang="en-US" sz="1800">
              <a:latin typeface="Times New Roman" panose="02020603050405020304" pitchFamily="18" charset="0"/>
              <a:ea typeface="Microsoft JhengHei" panose="020B0604030504040204" charset="-120"/>
              <a:cs typeface="Times New Roman" panose="02020603050405020304" pitchFamily="18" charset="0"/>
            </a:endParaRPr>
          </a:p>
        </p:txBody>
      </p:sp>
      <p:sp>
        <p:nvSpPr>
          <p:cNvPr id="5" name="Content Placeholder 4"/>
          <p:cNvSpPr>
            <a:spLocks noGrp="1"/>
          </p:cNvSpPr>
          <p:nvPr>
            <p:ph sz="half" idx="1"/>
          </p:nvPr>
        </p:nvSpPr>
        <p:spPr>
          <a:xfrm>
            <a:off x="770890" y="1689100"/>
            <a:ext cx="10514330" cy="1600200"/>
          </a:xfrm>
          <a:prstGeom prst="rect">
            <a:avLst/>
          </a:prstGeom>
        </p:spPr>
        <p:txBody>
          <a:bodyPr>
            <a:normAutofit/>
          </a:bodyPr>
          <a:lstStyle/>
          <a:p>
            <a:pPr>
              <a:lnSpc>
                <a:spcPct val="100000"/>
              </a:lnSpc>
              <a:spcBef>
                <a:spcPts val="1400"/>
              </a:spcBef>
            </a:pPr>
            <a:r>
              <a:rPr lang="en-ZA" alt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The DISTINCT clause was used to  return only the unique rows from the </a:t>
            </a:r>
            <a:r>
              <a:rPr lang="en-ZA" altLang="en-US" sz="1800" i="1"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launch_site</a:t>
            </a:r>
            <a:r>
              <a:rPr lang="en-ZA" alt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column.</a:t>
            </a:r>
          </a:p>
          <a:p>
            <a:pPr>
              <a:lnSpc>
                <a:spcPct val="100000"/>
              </a:lnSpc>
              <a:spcBef>
                <a:spcPts val="1400"/>
              </a:spcBef>
            </a:pPr>
            <a:r>
              <a:rPr lang="en-ZA" alt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The names of the launch sites are CCAFS LC-40, CCAFS SLC-40, KSC LC-39A, VAFB SLC-4E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All Launch Site Names</a:t>
            </a:r>
          </a:p>
        </p:txBody>
      </p:sp>
      <p:pic>
        <p:nvPicPr>
          <p:cNvPr id="2" name="Content Placeholder 1"/>
          <p:cNvPicPr>
            <a:picLocks noGrp="1" noChangeAspect="1"/>
          </p:cNvPicPr>
          <p:nvPr>
            <p:ph sz="half" idx="2"/>
          </p:nvPr>
        </p:nvPicPr>
        <p:blipFill>
          <a:blip r:embed="rId3"/>
          <a:stretch>
            <a:fillRect/>
          </a:stretch>
        </p:blipFill>
        <p:spPr>
          <a:xfrm>
            <a:off x="4963795" y="3289300"/>
            <a:ext cx="2264277" cy="2736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z="1800" smtClean="0">
                <a:latin typeface="Times New Roman" panose="02020603050405020304" pitchFamily="18" charset="0"/>
                <a:ea typeface="Microsoft JhengHei" panose="020B0604030504040204" charset="-120"/>
                <a:cs typeface="Times New Roman" panose="02020603050405020304" pitchFamily="18" charset="0"/>
              </a:rPr>
              <a:t>24</a:t>
            </a:fld>
            <a:endParaRPr lang="en-US" sz="1800">
              <a:latin typeface="Times New Roman" panose="02020603050405020304" pitchFamily="18" charset="0"/>
              <a:ea typeface="Microsoft JhengHei" panose="020B0604030504040204" charset="-120"/>
              <a:cs typeface="Times New Roman" panose="02020603050405020304" pitchFamily="18" charset="0"/>
            </a:endParaRPr>
          </a:p>
        </p:txBody>
      </p:sp>
      <p:sp>
        <p:nvSpPr>
          <p:cNvPr id="5" name="Content Placeholder 4"/>
          <p:cNvSpPr>
            <a:spLocks noGrp="1"/>
          </p:cNvSpPr>
          <p:nvPr>
            <p:ph sz="half" idx="1"/>
          </p:nvPr>
        </p:nvSpPr>
        <p:spPr>
          <a:xfrm>
            <a:off x="770255" y="1673860"/>
            <a:ext cx="10516235" cy="1079500"/>
          </a:xfrm>
          <a:prstGeom prst="rect">
            <a:avLst/>
          </a:prstGeom>
        </p:spPr>
        <p:txBody>
          <a:bodyPr>
            <a:normAutofit/>
          </a:bodyPr>
          <a:lstStyle/>
          <a:p>
            <a:pPr>
              <a:lnSpc>
                <a:spcPct val="150000"/>
              </a:lnSpc>
              <a:spcBef>
                <a:spcPts val="1400"/>
              </a:spcBef>
            </a:pPr>
            <a:r>
              <a:rPr lang="en-ZA" alt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The LIMIT and LIKE clauses were used to display only the top five results where the </a:t>
            </a:r>
            <a:r>
              <a:rPr lang="en-ZA" altLang="en-US" sz="1800" i="1"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launch_site  </a:t>
            </a:r>
            <a:r>
              <a:rPr lang="en-ZA" alt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name starts with 'CCA'</a:t>
            </a:r>
            <a:endParaRPr 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endParaRPr>
          </a:p>
          <a:p>
            <a:pPr marL="0" indent="0">
              <a:lnSpc>
                <a:spcPct val="150000"/>
              </a:lnSpc>
              <a:spcBef>
                <a:spcPts val="1400"/>
              </a:spcBef>
              <a:buNone/>
            </a:pPr>
            <a:endParaRPr 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Launch Site Names Begin with 'CCA'</a:t>
            </a:r>
          </a:p>
        </p:txBody>
      </p:sp>
      <p:pic>
        <p:nvPicPr>
          <p:cNvPr id="2" name="Content Placeholder 1"/>
          <p:cNvPicPr>
            <a:picLocks noGrp="1" noChangeAspect="1"/>
          </p:cNvPicPr>
          <p:nvPr>
            <p:ph sz="half" idx="2"/>
          </p:nvPr>
        </p:nvPicPr>
        <p:blipFill>
          <a:blip r:embed="rId3"/>
          <a:stretch>
            <a:fillRect/>
          </a:stretch>
        </p:blipFill>
        <p:spPr>
          <a:xfrm>
            <a:off x="822325" y="3335655"/>
            <a:ext cx="10548000" cy="2690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z="1800" smtClean="0">
                <a:latin typeface="Times New Roman" panose="02020603050405020304" pitchFamily="18" charset="0"/>
                <a:ea typeface="Microsoft JhengHei" panose="020B0604030504040204" charset="-120"/>
                <a:cs typeface="Times New Roman" panose="02020603050405020304" pitchFamily="18" charset="0"/>
              </a:rPr>
              <a:t>25</a:t>
            </a:fld>
            <a:endParaRPr lang="en-US" sz="1800">
              <a:latin typeface="Times New Roman" panose="02020603050405020304" pitchFamily="18" charset="0"/>
              <a:ea typeface="Microsoft JhengHei" panose="020B0604030504040204" charset="-120"/>
              <a:cs typeface="Times New Roman" panose="02020603050405020304" pitchFamily="18" charset="0"/>
            </a:endParaRPr>
          </a:p>
        </p:txBody>
      </p:sp>
      <p:sp>
        <p:nvSpPr>
          <p:cNvPr id="5" name="Content Placeholder 4"/>
          <p:cNvSpPr>
            <a:spLocks noGrp="1"/>
          </p:cNvSpPr>
          <p:nvPr>
            <p:ph sz="half" idx="1"/>
          </p:nvPr>
        </p:nvSpPr>
        <p:spPr>
          <a:xfrm>
            <a:off x="838200" y="1825625"/>
            <a:ext cx="10619105" cy="1250315"/>
          </a:xfrm>
          <a:prstGeom prst="rect">
            <a:avLst/>
          </a:prstGeom>
        </p:spPr>
        <p:txBody>
          <a:bodyPr>
            <a:normAutofit/>
          </a:bodyPr>
          <a:lstStyle/>
          <a:p>
            <a:pPr>
              <a:lnSpc>
                <a:spcPct val="150000"/>
              </a:lnSpc>
              <a:spcBef>
                <a:spcPts val="1400"/>
              </a:spcBef>
            </a:pPr>
            <a:r>
              <a:rPr lang="en-ZA" alt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The SUM()</a:t>
            </a:r>
            <a:r>
              <a:rPr 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ZA" alt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function was used to </a:t>
            </a:r>
            <a:r>
              <a:rPr 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the </a:t>
            </a:r>
            <a:r>
              <a:rPr lang="en-ZA" alt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calculate the </a:t>
            </a:r>
            <a:r>
              <a:rPr 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total payload carried by boosters from NASA </a:t>
            </a:r>
            <a:r>
              <a:rPr lang="en-ZA" alt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from the </a:t>
            </a:r>
            <a:r>
              <a:rPr lang="en-ZA" altLang="en-US" sz="1800" i="1">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payload_mass__kg </a:t>
            </a:r>
            <a:r>
              <a:rPr lang="en-ZA" alt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column.</a:t>
            </a:r>
            <a:endParaRPr 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endParaRPr>
          </a:p>
          <a:p>
            <a:pPr>
              <a:lnSpc>
                <a:spcPct val="150000"/>
              </a:lnSpc>
              <a:spcBef>
                <a:spcPts val="1400"/>
              </a:spcBef>
            </a:pPr>
            <a:endParaRPr 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Total Payload Mass</a:t>
            </a:r>
          </a:p>
        </p:txBody>
      </p:sp>
      <p:pic>
        <p:nvPicPr>
          <p:cNvPr id="2" name="Content Placeholder 1"/>
          <p:cNvPicPr>
            <a:picLocks noGrp="1" noChangeAspect="1"/>
          </p:cNvPicPr>
          <p:nvPr>
            <p:ph sz="half" idx="2"/>
          </p:nvPr>
        </p:nvPicPr>
        <p:blipFill>
          <a:blip r:embed="rId3"/>
          <a:stretch>
            <a:fillRect/>
          </a:stretch>
        </p:blipFill>
        <p:spPr>
          <a:xfrm>
            <a:off x="4869180" y="3833495"/>
            <a:ext cx="2771479" cy="1152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z="1800" smtClean="0">
                <a:latin typeface="Times New Roman" panose="02020603050405020304" pitchFamily="18" charset="0"/>
                <a:ea typeface="Microsoft JhengHei" panose="020B0604030504040204" charset="-120"/>
                <a:cs typeface="Times New Roman" panose="02020603050405020304" pitchFamily="18" charset="0"/>
              </a:rPr>
              <a:t>26</a:t>
            </a:fld>
            <a:endParaRPr lang="en-US" sz="1800">
              <a:latin typeface="Times New Roman" panose="02020603050405020304" pitchFamily="18" charset="0"/>
              <a:ea typeface="Microsoft JhengHei" panose="020B0604030504040204" charset="-120"/>
              <a:cs typeface="Times New Roman" panose="02020603050405020304" pitchFamily="18" charset="0"/>
            </a:endParaRPr>
          </a:p>
        </p:txBody>
      </p:sp>
      <p:sp>
        <p:nvSpPr>
          <p:cNvPr id="5" name="Content Placeholder 4"/>
          <p:cNvSpPr>
            <a:spLocks noGrp="1"/>
          </p:cNvSpPr>
          <p:nvPr>
            <p:ph sz="half" idx="1"/>
          </p:nvPr>
        </p:nvSpPr>
        <p:spPr>
          <a:xfrm>
            <a:off x="770255" y="1771015"/>
            <a:ext cx="10687050" cy="1952625"/>
          </a:xfrm>
          <a:prstGeom prst="rect">
            <a:avLst/>
          </a:prstGeom>
        </p:spPr>
        <p:txBody>
          <a:bodyPr>
            <a:normAutofit/>
          </a:bodyPr>
          <a:lstStyle/>
          <a:p>
            <a:pPr>
              <a:lnSpc>
                <a:spcPct val="150000"/>
              </a:lnSpc>
              <a:spcBef>
                <a:spcPts val="1400"/>
              </a:spcBef>
            </a:pPr>
            <a:r>
              <a:rPr lang="en-ZA" alt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The AVG()</a:t>
            </a:r>
            <a:r>
              <a:rPr 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 </a:t>
            </a:r>
            <a:r>
              <a:rPr lang="en-ZA" alt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function was used to </a:t>
            </a:r>
            <a:r>
              <a:rPr 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the </a:t>
            </a:r>
            <a:r>
              <a:rPr lang="en-ZA" alt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calculate the </a:t>
            </a:r>
            <a:r>
              <a:rPr lang="en-ZA"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average</a:t>
            </a:r>
            <a:r>
              <a:rPr 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 payload</a:t>
            </a:r>
            <a:r>
              <a:rPr 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the average payload mass carried by booster version F9 v1.1</a:t>
            </a:r>
          </a:p>
          <a:p>
            <a:pPr>
              <a:lnSpc>
                <a:spcPct val="150000"/>
              </a:lnSpc>
              <a:spcBef>
                <a:spcPts val="1400"/>
              </a:spcBef>
            </a:pPr>
            <a:r>
              <a:rPr lang="en-ZA" alt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The WHERE clause was used to filter results so that the calculations were only performed on </a:t>
            </a:r>
            <a:r>
              <a:rPr lang="en-ZA" altLang="en-US" sz="1800" i="1">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booster_versions</a:t>
            </a:r>
            <a:r>
              <a:rPr lang="en-ZA" alt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only if they were named “F9 v1.1”</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Average Payload Mass by F9 v1.1</a:t>
            </a:r>
          </a:p>
        </p:txBody>
      </p:sp>
      <p:pic>
        <p:nvPicPr>
          <p:cNvPr id="2" name="Content Placeholder 1"/>
          <p:cNvPicPr>
            <a:picLocks noGrp="1" noChangeAspect="1"/>
          </p:cNvPicPr>
          <p:nvPr>
            <p:ph sz="half" idx="2"/>
          </p:nvPr>
        </p:nvPicPr>
        <p:blipFill>
          <a:blip r:embed="rId3"/>
          <a:stretch>
            <a:fillRect/>
          </a:stretch>
        </p:blipFill>
        <p:spPr>
          <a:xfrm>
            <a:off x="4560570" y="4417695"/>
            <a:ext cx="3070636" cy="972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z="1800" smtClean="0">
                <a:latin typeface="Times New Roman" panose="02020603050405020304" pitchFamily="18" charset="0"/>
                <a:ea typeface="Microsoft JhengHei" panose="020B0604030504040204" charset="-120"/>
                <a:cs typeface="Times New Roman" panose="02020603050405020304" pitchFamily="18" charset="0"/>
              </a:rPr>
              <a:t>27</a:t>
            </a:fld>
            <a:endParaRPr lang="en-US" sz="1800">
              <a:latin typeface="Times New Roman" panose="02020603050405020304" pitchFamily="18" charset="0"/>
              <a:ea typeface="Microsoft JhengHei" panose="020B0604030504040204" charset="-120"/>
              <a:cs typeface="Times New Roman" panose="02020603050405020304" pitchFamily="18" charset="0"/>
            </a:endParaRPr>
          </a:p>
        </p:txBody>
      </p:sp>
      <p:sp>
        <p:nvSpPr>
          <p:cNvPr id="5" name="Content Placeholder 4"/>
          <p:cNvSpPr>
            <a:spLocks noGrp="1"/>
          </p:cNvSpPr>
          <p:nvPr>
            <p:ph sz="half" idx="1"/>
          </p:nvPr>
        </p:nvSpPr>
        <p:spPr>
          <a:xfrm>
            <a:off x="838200" y="1825625"/>
            <a:ext cx="10447020" cy="1967865"/>
          </a:xfrm>
          <a:prstGeom prst="rect">
            <a:avLst/>
          </a:prstGeom>
        </p:spPr>
        <p:txBody>
          <a:bodyPr lIns="91440" tIns="45720" rIns="91440" bIns="45720" anchor="t"/>
          <a:lstStyle/>
          <a:p>
            <a:pPr>
              <a:lnSpc>
                <a:spcPct val="150000"/>
              </a:lnSpc>
              <a:spcBef>
                <a:spcPts val="1400"/>
              </a:spcBef>
            </a:pPr>
            <a:r>
              <a:rPr lang="en-ZA" alt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The MIN(DATE) function was used to f</a:t>
            </a:r>
            <a:r>
              <a:rPr 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ind the date of the first successful landing outcome on ground pad</a:t>
            </a:r>
          </a:p>
          <a:p>
            <a:pPr>
              <a:lnSpc>
                <a:spcPct val="150000"/>
              </a:lnSpc>
              <a:spcBef>
                <a:spcPts val="1400"/>
              </a:spcBef>
            </a:pPr>
            <a:r>
              <a:rPr lang="en-ZA" alt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The WHERE clause ensured that the results were filtered to match only when the </a:t>
            </a:r>
            <a:r>
              <a:rPr lang="en-ZA" altLang="en-US" sz="1800" i="1"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'landing_</a:t>
            </a:r>
            <a:r>
              <a:rPr lang="en-ZA" alt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outcome' column is  'Success (ground pad)'</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First Successful Ground Landing Date</a:t>
            </a:r>
          </a:p>
        </p:txBody>
      </p:sp>
      <p:pic>
        <p:nvPicPr>
          <p:cNvPr id="2" name="Content Placeholder 1"/>
          <p:cNvPicPr>
            <a:picLocks noGrp="1" noChangeAspect="1"/>
          </p:cNvPicPr>
          <p:nvPr>
            <p:ph sz="half" idx="2"/>
          </p:nvPr>
        </p:nvPicPr>
        <p:blipFill>
          <a:blip r:embed="rId3"/>
          <a:stretch>
            <a:fillRect/>
          </a:stretch>
        </p:blipFill>
        <p:spPr>
          <a:xfrm>
            <a:off x="4568190" y="4530725"/>
            <a:ext cx="3056000" cy="1008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z="1800" smtClean="0">
                <a:latin typeface="Times New Roman" panose="02020603050405020304" pitchFamily="18" charset="0"/>
                <a:ea typeface="Microsoft JhengHei" panose="020B0604030504040204" charset="-120"/>
                <a:cs typeface="Times New Roman" panose="02020603050405020304" pitchFamily="18" charset="0"/>
              </a:rPr>
              <a:t>28</a:t>
            </a:fld>
            <a:endParaRPr lang="en-US" sz="1800">
              <a:latin typeface="Times New Roman" panose="02020603050405020304" pitchFamily="18" charset="0"/>
              <a:ea typeface="Microsoft JhengHei" panose="020B0604030504040204" charset="-120"/>
              <a:cs typeface="Times New Roman" panose="02020603050405020304" pitchFamily="18" charset="0"/>
            </a:endParaRPr>
          </a:p>
        </p:txBody>
      </p:sp>
      <p:sp>
        <p:nvSpPr>
          <p:cNvPr id="5" name="Content Placeholder 4"/>
          <p:cNvSpPr>
            <a:spLocks noGrp="1"/>
          </p:cNvSpPr>
          <p:nvPr>
            <p:ph sz="half" idx="1"/>
          </p:nvPr>
        </p:nvSpPr>
        <p:spPr>
          <a:xfrm>
            <a:off x="838200" y="1825625"/>
            <a:ext cx="10448290" cy="1725930"/>
          </a:xfrm>
          <a:prstGeom prst="rect">
            <a:avLst/>
          </a:prstGeom>
        </p:spPr>
        <p:txBody>
          <a:bodyPr lIns="91440" tIns="45720" rIns="91440" bIns="45720" anchor="t">
            <a:normAutofit/>
          </a:bodyPr>
          <a:lstStyle/>
          <a:p>
            <a:pPr>
              <a:lnSpc>
                <a:spcPct val="150000"/>
              </a:lnSpc>
              <a:spcBef>
                <a:spcPts val="1400"/>
              </a:spcBef>
            </a:pPr>
            <a:r>
              <a:rPr lang="en-ZA" alt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The BETWEEN clause was used to retrieve only those results of</a:t>
            </a:r>
            <a:r>
              <a:rPr 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 payload mass greater than 4000 but less than 6000</a:t>
            </a:r>
            <a:r>
              <a:rPr lang="en-ZA" alt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  The WHERE clause filtered the results to include only </a:t>
            </a:r>
            <a:r>
              <a:rPr 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boosters which successfully landed on drone ship </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Successful Drone Ship Landing with Payload between 4000 and 6000</a:t>
            </a:r>
          </a:p>
        </p:txBody>
      </p:sp>
      <p:pic>
        <p:nvPicPr>
          <p:cNvPr id="2" name="Content Placeholder 1"/>
          <p:cNvPicPr>
            <a:picLocks noGrp="1" noChangeAspect="1"/>
          </p:cNvPicPr>
          <p:nvPr>
            <p:ph sz="half" idx="2"/>
          </p:nvPr>
        </p:nvPicPr>
        <p:blipFill>
          <a:blip r:embed="rId3"/>
          <a:stretch>
            <a:fillRect/>
          </a:stretch>
        </p:blipFill>
        <p:spPr>
          <a:xfrm>
            <a:off x="5372100" y="3817620"/>
            <a:ext cx="1448129" cy="1548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z="1800" smtClean="0">
                <a:latin typeface="Times New Roman" panose="02020603050405020304" pitchFamily="18" charset="0"/>
                <a:ea typeface="Microsoft JhengHei" panose="020B0604030504040204" charset="-120"/>
                <a:cs typeface="Times New Roman" panose="02020603050405020304" pitchFamily="18" charset="0"/>
              </a:rPr>
              <a:t>29</a:t>
            </a:fld>
            <a:endParaRPr lang="en-US" sz="1800">
              <a:latin typeface="Times New Roman" panose="02020603050405020304" pitchFamily="18" charset="0"/>
              <a:ea typeface="Microsoft JhengHei" panose="020B0604030504040204" charset="-120"/>
              <a:cs typeface="Times New Roman" panose="02020603050405020304" pitchFamily="18" charset="0"/>
            </a:endParaRPr>
          </a:p>
        </p:txBody>
      </p:sp>
      <p:sp>
        <p:nvSpPr>
          <p:cNvPr id="5" name="Content Placeholder 4"/>
          <p:cNvSpPr>
            <a:spLocks noGrp="1"/>
          </p:cNvSpPr>
          <p:nvPr>
            <p:ph sz="half" idx="1"/>
          </p:nvPr>
        </p:nvSpPr>
        <p:spPr>
          <a:xfrm>
            <a:off x="838200" y="1814195"/>
            <a:ext cx="10447655" cy="2052955"/>
          </a:xfrm>
          <a:prstGeom prst="rect">
            <a:avLst/>
          </a:prstGeom>
        </p:spPr>
        <p:txBody>
          <a:bodyPr>
            <a:normAutofit/>
          </a:bodyPr>
          <a:lstStyle/>
          <a:p>
            <a:pPr>
              <a:lnSpc>
                <a:spcPct val="150000"/>
              </a:lnSpc>
              <a:spcBef>
                <a:spcPts val="1400"/>
              </a:spcBef>
            </a:pPr>
            <a:r>
              <a:rPr lang="en-ZA" alt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The COUNT() function is used to count the number of occurences of different mission outcomes with the help of the GROUPBY clause applied to the '</a:t>
            </a:r>
            <a:r>
              <a:rPr lang="en-ZA" altLang="en-US" sz="1800" i="1">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mission_outcome</a:t>
            </a:r>
            <a:r>
              <a:rPr lang="en-ZA" alt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column. A list of the</a:t>
            </a:r>
            <a:r>
              <a:rPr 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total number of successful and failure mission outcomes </a:t>
            </a:r>
            <a:r>
              <a:rPr lang="en-ZA" alt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os returned.</a:t>
            </a:r>
          </a:p>
          <a:p>
            <a:pPr>
              <a:lnSpc>
                <a:spcPct val="150000"/>
              </a:lnSpc>
              <a:spcBef>
                <a:spcPts val="1400"/>
              </a:spcBef>
            </a:pPr>
            <a:r>
              <a:rPr lang="en-ZA" alt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There have been 99 successful mission outcomes out of 101 missions.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Total Number of Successful and Failure Mission Outcomes</a:t>
            </a:r>
          </a:p>
        </p:txBody>
      </p:sp>
      <p:pic>
        <p:nvPicPr>
          <p:cNvPr id="2" name="Content Placeholder 1"/>
          <p:cNvPicPr>
            <a:picLocks noGrp="1" noChangeAspect="1"/>
          </p:cNvPicPr>
          <p:nvPr>
            <p:ph sz="half" idx="2"/>
          </p:nvPr>
        </p:nvPicPr>
        <p:blipFill>
          <a:blip r:embed="rId3"/>
          <a:stretch>
            <a:fillRect/>
          </a:stretch>
        </p:blipFill>
        <p:spPr>
          <a:xfrm>
            <a:off x="4373245" y="4186555"/>
            <a:ext cx="3445270" cy="1332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Arial" panose="020B0604020202020204" pitchFamily="34" charset="0"/>
                <a:cs typeface="Arial" panose="020B0604020202020204" pitchFamily="34" charset="0"/>
              </a:rPr>
              <a:t>3</a:t>
            </a:fld>
            <a:endParaRPr lang="en-US" dirty="0">
              <a:latin typeface="Arial" panose="020B0604020202020204" pitchFamily="34" charset="0"/>
              <a:cs typeface="Arial" panose="020B0604020202020204" pitchFamily="34" charset="0"/>
            </a:endParaRPr>
          </a:p>
        </p:txBody>
      </p:sp>
      <p:sp>
        <p:nvSpPr>
          <p:cNvPr id="10" name="Content Placeholder 2"/>
          <p:cNvSpPr txBox="1"/>
          <p:nvPr/>
        </p:nvSpPr>
        <p:spPr>
          <a:xfrm>
            <a:off x="958850" y="1701800"/>
            <a:ext cx="10327640" cy="432371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spcBef>
                <a:spcPts val="1400"/>
              </a:spcBef>
              <a:buNone/>
            </a:pPr>
            <a:r>
              <a:rPr lang="en-MY"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In this capstone project, we will predict </a:t>
            </a:r>
            <a:r>
              <a:rPr lang="en-ZA" altLang="en-MY"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whether</a:t>
            </a:r>
            <a:r>
              <a:rPr lang="en-MY"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 the SpaceX Falcon 9 first stage will land successfully</a:t>
            </a:r>
            <a:r>
              <a:rPr lang="en-ZA" altLang="en-MY"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 If we can determine if the first stage will land, we can determine the cost of a launch. This will be achieved with the use of</a:t>
            </a:r>
            <a:r>
              <a:rPr lang="en-MY"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 </a:t>
            </a:r>
            <a:r>
              <a:rPr lang="en-ZA" altLang="en-MY"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different</a:t>
            </a:r>
            <a:r>
              <a:rPr lang="en-MY"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 machine learning classification algorithms.</a:t>
            </a:r>
            <a:endPar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a:p>
            <a:pPr marL="0" indent="0">
              <a:lnSpc>
                <a:spcPct val="150000"/>
              </a:lnSpc>
              <a:spcBef>
                <a:spcPts val="1400"/>
              </a:spcBef>
              <a:buNone/>
            </a:pP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The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methodolgy followed will include </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Data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D</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ollection,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Data W</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rangling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and Preprocessing, </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Exploratory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D</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ata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A</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nalysis</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D</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ata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V</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isualization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and finally, </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Machine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L</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earning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P</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rediction</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a:t>
            </a:r>
            <a:endPar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a:p>
            <a:pPr marL="0" indent="0">
              <a:lnSpc>
                <a:spcPct val="150000"/>
              </a:lnSpc>
              <a:spcBef>
                <a:spcPts val="1400"/>
              </a:spcBef>
              <a:buNone/>
            </a:pPr>
            <a:r>
              <a:rPr lang="en-ZA"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During our investigation, the results of our analysis indicate that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there are some features</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 of rocket launches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that have a correlation</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 with the success or failure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launches</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a:t>
            </a:r>
            <a:endPar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a:p>
            <a:pPr marL="0" indent="0">
              <a:lnSpc>
                <a:spcPct val="150000"/>
              </a:lnSpc>
              <a:spcBef>
                <a:spcPts val="1400"/>
              </a:spcBef>
              <a:buNone/>
            </a:pP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In the end we conclude that </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the</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D</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ecision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T</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ree may be the best machine learning algorithm to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for this problem. </a:t>
            </a:r>
            <a:endPar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a:p>
            <a:pPr lvl="1"/>
            <a:endPar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a:p>
            <a:pPr>
              <a:lnSpc>
                <a:spcPct val="100000"/>
              </a:lnSpc>
              <a:spcBef>
                <a:spcPts val="1400"/>
              </a:spcBef>
            </a:pPr>
            <a:endPar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Executive Summary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z="1800" smtClean="0">
                <a:latin typeface="Times New Roman" panose="02020603050405020304" pitchFamily="18" charset="0"/>
                <a:ea typeface="Microsoft JhengHei" panose="020B0604030504040204" charset="-120"/>
                <a:cs typeface="Times New Roman" panose="02020603050405020304" pitchFamily="18" charset="0"/>
              </a:rPr>
              <a:t>30</a:t>
            </a:fld>
            <a:endParaRPr lang="en-US" sz="1800" dirty="0">
              <a:latin typeface="Times New Roman" panose="02020603050405020304" pitchFamily="18" charset="0"/>
              <a:ea typeface="Microsoft JhengHei" panose="020B0604030504040204" charset="-120"/>
              <a:cs typeface="Times New Roman" panose="02020603050405020304" pitchFamily="18" charset="0"/>
            </a:endParaRPr>
          </a:p>
        </p:txBody>
      </p:sp>
      <p:sp>
        <p:nvSpPr>
          <p:cNvPr id="5" name="Content Placeholder 4"/>
          <p:cNvSpPr>
            <a:spLocks noGrp="1"/>
          </p:cNvSpPr>
          <p:nvPr>
            <p:ph sz="half" idx="1"/>
          </p:nvPr>
        </p:nvSpPr>
        <p:spPr>
          <a:xfrm>
            <a:off x="837565" y="1685925"/>
            <a:ext cx="10448290" cy="949960"/>
          </a:xfrm>
          <a:prstGeom prst="rect">
            <a:avLst/>
          </a:prstGeom>
        </p:spPr>
        <p:txBody>
          <a:bodyPr>
            <a:normAutofit/>
          </a:bodyPr>
          <a:lstStyle/>
          <a:p>
            <a:pPr>
              <a:lnSpc>
                <a:spcPct val="150000"/>
              </a:lnSpc>
              <a:spcBef>
                <a:spcPts val="1400"/>
              </a:spcBef>
            </a:pP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The MAX() function was used in a subquery to retrieve a l</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ist of booster</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s</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which have carried the maximum payload mass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Boosters Carried Maximum Payload</a:t>
            </a:r>
          </a:p>
        </p:txBody>
      </p:sp>
      <p:pic>
        <p:nvPicPr>
          <p:cNvPr id="2" name="Content Placeholder 1"/>
          <p:cNvPicPr>
            <a:picLocks noGrp="1" noChangeAspect="1"/>
          </p:cNvPicPr>
          <p:nvPr>
            <p:ph sz="half" idx="2"/>
          </p:nvPr>
        </p:nvPicPr>
        <p:blipFill>
          <a:blip r:embed="rId3"/>
          <a:stretch>
            <a:fillRect/>
          </a:stretch>
        </p:blipFill>
        <p:spPr>
          <a:xfrm>
            <a:off x="4839970" y="2803525"/>
            <a:ext cx="2376000" cy="362419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z="1800" smtClean="0">
                <a:latin typeface="Times New Roman" panose="02020603050405020304" pitchFamily="18" charset="0"/>
                <a:ea typeface="Microsoft JhengHei" panose="020B0604030504040204" charset="-120"/>
                <a:cs typeface="Times New Roman" panose="02020603050405020304" pitchFamily="18" charset="0"/>
              </a:rPr>
              <a:t>31</a:t>
            </a:fld>
            <a:endParaRPr lang="en-US" sz="1800" dirty="0">
              <a:latin typeface="Times New Roman" panose="02020603050405020304" pitchFamily="18" charset="0"/>
              <a:ea typeface="Microsoft JhengHei" panose="020B0604030504040204" charset="-120"/>
              <a:cs typeface="Times New Roman" panose="02020603050405020304" pitchFamily="18" charset="0"/>
            </a:endParaRPr>
          </a:p>
        </p:txBody>
      </p:sp>
      <p:sp>
        <p:nvSpPr>
          <p:cNvPr id="5" name="Content Placeholder 4"/>
          <p:cNvSpPr>
            <a:spLocks noGrp="1"/>
          </p:cNvSpPr>
          <p:nvPr>
            <p:ph sz="half" idx="1"/>
          </p:nvPr>
        </p:nvSpPr>
        <p:spPr>
          <a:xfrm>
            <a:off x="838200" y="1825625"/>
            <a:ext cx="10283825" cy="1276350"/>
          </a:xfrm>
          <a:prstGeom prst="rect">
            <a:avLst/>
          </a:prstGeom>
        </p:spPr>
        <p:txBody>
          <a:bodyPr lIns="91440" tIns="45720" rIns="91440" bIns="45720" anchor="t">
            <a:normAutofit/>
          </a:bodyPr>
          <a:lstStyle/>
          <a:p>
            <a:pPr>
              <a:lnSpc>
                <a:spcPct val="150000"/>
              </a:lnSpc>
              <a:spcBef>
                <a:spcPts val="1400"/>
              </a:spcBef>
            </a:pP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The SELECT statement was used to retrieve multiple</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columns from the table. The YEAR(DATE) function was used to retrieve only those rows with a 2015 launch date.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2015 Launch Records</a:t>
            </a:r>
          </a:p>
        </p:txBody>
      </p:sp>
      <p:pic>
        <p:nvPicPr>
          <p:cNvPr id="2" name="Content Placeholder 1"/>
          <p:cNvPicPr>
            <a:picLocks noGrp="1" noChangeAspect="1"/>
          </p:cNvPicPr>
          <p:nvPr>
            <p:ph sz="half" idx="2"/>
          </p:nvPr>
        </p:nvPicPr>
        <p:blipFill>
          <a:blip r:embed="rId3"/>
          <a:stretch>
            <a:fillRect/>
          </a:stretch>
        </p:blipFill>
        <p:spPr>
          <a:xfrm>
            <a:off x="4313555" y="3869690"/>
            <a:ext cx="3564878" cy="1008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z="1800" smtClean="0">
                <a:latin typeface="Times New Roman" panose="02020603050405020304" pitchFamily="18" charset="0"/>
                <a:ea typeface="Microsoft JhengHei" panose="020B0604030504040204" charset="-120"/>
                <a:cs typeface="Times New Roman" panose="02020603050405020304" pitchFamily="18" charset="0"/>
              </a:rPr>
              <a:t>32</a:t>
            </a:fld>
            <a:endParaRPr lang="en-US" sz="1800" dirty="0">
              <a:latin typeface="Times New Roman" panose="02020603050405020304" pitchFamily="18" charset="0"/>
              <a:ea typeface="Microsoft JhengHei" panose="020B0604030504040204" charset="-120"/>
              <a:cs typeface="Times New Roman" panose="02020603050405020304" pitchFamily="18" charset="0"/>
            </a:endParaRPr>
          </a:p>
        </p:txBody>
      </p:sp>
      <p:sp>
        <p:nvSpPr>
          <p:cNvPr id="5" name="Content Placeholder 4"/>
          <p:cNvSpPr>
            <a:spLocks noGrp="1"/>
          </p:cNvSpPr>
          <p:nvPr>
            <p:ph sz="half" idx="1"/>
          </p:nvPr>
        </p:nvSpPr>
        <p:spPr>
          <a:xfrm>
            <a:off x="838200" y="1825625"/>
            <a:ext cx="10215880" cy="1640205"/>
          </a:xfrm>
          <a:prstGeom prst="rect">
            <a:avLst/>
          </a:prstGeom>
        </p:spPr>
        <p:txBody>
          <a:bodyPr lIns="91440" tIns="45720" rIns="91440" bIns="45720" anchor="t"/>
          <a:lstStyle/>
          <a:p>
            <a:pPr>
              <a:lnSpc>
                <a:spcPct val="150000"/>
              </a:lnSpc>
              <a:spcBef>
                <a:spcPts val="1400"/>
              </a:spcBef>
            </a:pP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COUNT</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function was used to count the different </a:t>
            </a:r>
            <a:r>
              <a:rPr lang="en-ZA" altLang="en-US" sz="1800" i="1"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landing outcomes.'</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The WHERE and BETWEEN clauses filtered the results to only include results between 2010-06-04 and  2017-03-20.  The GROUPBY clause ensure that the counts were grouped by their outcome. The ORDERBY and DESC clauses were used to sort the results by descending order.</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Rank Landing Outcomes Between 2010-06-04 and 2017-03-20</a:t>
            </a:r>
          </a:p>
        </p:txBody>
      </p:sp>
      <p:pic>
        <p:nvPicPr>
          <p:cNvPr id="2" name="Content Placeholder 1"/>
          <p:cNvPicPr>
            <a:picLocks noGrp="1" noChangeAspect="1"/>
          </p:cNvPicPr>
          <p:nvPr>
            <p:ph sz="half" idx="2"/>
          </p:nvPr>
        </p:nvPicPr>
        <p:blipFill>
          <a:blip r:embed="rId3"/>
          <a:stretch>
            <a:fillRect/>
          </a:stretch>
        </p:blipFill>
        <p:spPr>
          <a:xfrm>
            <a:off x="4768215" y="3709035"/>
            <a:ext cx="2520000" cy="2520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800" smtClean="0">
                <a:latin typeface="Times New Roman" panose="02020603050405020304" pitchFamily="18" charset="0"/>
                <a:ea typeface="Microsoft JhengHei" panose="020B0604030504040204" charset="-120"/>
                <a:cs typeface="Times New Roman" panose="02020603050405020304" pitchFamily="18" charset="0"/>
              </a:rPr>
              <a:t>34</a:t>
            </a:fld>
            <a:endParaRPr lang="en-US" sz="1800">
              <a:latin typeface="Times New Roman" panose="02020603050405020304" pitchFamily="18" charset="0"/>
              <a:ea typeface="Microsoft JhengHei" panose="020B0604030504040204" charset="-120"/>
              <a:cs typeface="Times New Roman" panose="02020603050405020304" pitchFamily="18" charset="0"/>
            </a:endParaRPr>
          </a:p>
        </p:txBody>
      </p:sp>
      <p:sp>
        <p:nvSpPr>
          <p:cNvPr id="5" name="Content Placeholder 4"/>
          <p:cNvSpPr>
            <a:spLocks noGrp="1"/>
          </p:cNvSpPr>
          <p:nvPr>
            <p:ph sz="half" idx="1"/>
          </p:nvPr>
        </p:nvSpPr>
        <p:spPr>
          <a:xfrm>
            <a:off x="7339330" y="1380490"/>
            <a:ext cx="4467860" cy="4351655"/>
          </a:xfrm>
          <a:prstGeom prst="rect">
            <a:avLst/>
          </a:prstGeom>
        </p:spPr>
        <p:txBody>
          <a:bodyPr lIns="91440" tIns="45720" rIns="91440" bIns="45720" anchor="t">
            <a:normAutofit/>
          </a:bodyPr>
          <a:lstStyle/>
          <a:p>
            <a:pPr marL="0" indent="0">
              <a:lnSpc>
                <a:spcPct val="100000"/>
              </a:lnSpc>
              <a:spcBef>
                <a:spcPts val="1400"/>
              </a:spcBef>
              <a:buNone/>
            </a:pPr>
            <a:endParaRPr 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endParaRPr>
          </a:p>
          <a:p>
            <a:pPr>
              <a:lnSpc>
                <a:spcPct val="150000"/>
              </a:lnSpc>
              <a:spcBef>
                <a:spcPts val="1400"/>
              </a:spcBef>
            </a:pP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The yellow markers are indicators of where the locations of all the SpaceX launch sites are situated in the US. </a:t>
            </a:r>
          </a:p>
          <a:p>
            <a:pPr>
              <a:lnSpc>
                <a:spcPct val="150000"/>
              </a:lnSpc>
              <a:spcBef>
                <a:spcPts val="1400"/>
              </a:spcBef>
            </a:pPr>
            <a:r>
              <a:rPr lang="en-ZA" alt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The launch sites have been strategically placed near the coast</a:t>
            </a:r>
          </a:p>
        </p:txBody>
      </p:sp>
      <p:sp>
        <p:nvSpPr>
          <p:cNvPr id="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SpaceX Launch Sites Locations</a:t>
            </a:r>
          </a:p>
        </p:txBody>
      </p:sp>
      <p:pic>
        <p:nvPicPr>
          <p:cNvPr id="4" name="Content Placeholder 3"/>
          <p:cNvPicPr>
            <a:picLocks noGrp="1" noChangeAspect="1"/>
          </p:cNvPicPr>
          <p:nvPr>
            <p:ph sz="half" idx="2"/>
          </p:nvPr>
        </p:nvPicPr>
        <p:blipFill>
          <a:blip r:embed="rId3"/>
          <a:srcRect l="787" t="7402"/>
          <a:stretch>
            <a:fillRect/>
          </a:stretch>
        </p:blipFill>
        <p:spPr>
          <a:xfrm>
            <a:off x="681355" y="1680845"/>
            <a:ext cx="6480175" cy="37572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800" smtClean="0">
                <a:latin typeface="Times New Roman" panose="02020603050405020304" pitchFamily="18" charset="0"/>
                <a:ea typeface="Microsoft JhengHei" panose="020B0604030504040204" charset="-120"/>
                <a:cs typeface="Times New Roman" panose="02020603050405020304" pitchFamily="18" charset="0"/>
              </a:rPr>
              <a:t>35</a:t>
            </a:fld>
            <a:endParaRPr lang="en-US" sz="1800">
              <a:latin typeface="Times New Roman" panose="02020603050405020304" pitchFamily="18" charset="0"/>
              <a:ea typeface="Microsoft JhengHei" panose="020B0604030504040204" charset="-120"/>
              <a:cs typeface="Times New Roman" panose="02020603050405020304" pitchFamily="18" charset="0"/>
            </a:endParaRPr>
          </a:p>
        </p:txBody>
      </p:sp>
      <p:sp>
        <p:nvSpPr>
          <p:cNvPr id="5" name="Content Placeholder 4"/>
          <p:cNvSpPr>
            <a:spLocks noGrp="1"/>
          </p:cNvSpPr>
          <p:nvPr>
            <p:ph sz="half" idx="1"/>
          </p:nvPr>
        </p:nvSpPr>
        <p:spPr>
          <a:xfrm>
            <a:off x="7677150" y="1485265"/>
            <a:ext cx="3780790" cy="4351655"/>
          </a:xfrm>
          <a:prstGeom prst="rect">
            <a:avLst/>
          </a:prstGeom>
        </p:spPr>
        <p:txBody>
          <a:bodyPr lIns="91440" tIns="45720" rIns="91440" bIns="45720" anchor="t">
            <a:normAutofit/>
          </a:bodyPr>
          <a:lstStyle/>
          <a:p>
            <a:pPr>
              <a:lnSpc>
                <a:spcPct val="150000"/>
              </a:lnSpc>
              <a:spcBef>
                <a:spcPts val="1400"/>
              </a:spcBef>
            </a:pP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When we zoom in on a launch site, we can </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click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on the launch site which will display</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marker clusters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of </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successful landing</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s</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(green) or failed landing (red)</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a:t>
            </a:r>
            <a:endParaRPr 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endParaRPr>
          </a:p>
          <a:p>
            <a:pPr>
              <a:spcBef>
                <a:spcPts val="1400"/>
              </a:spcBef>
            </a:pPr>
            <a:endParaRPr 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Success or Failure?</a:t>
            </a:r>
          </a:p>
        </p:txBody>
      </p:sp>
      <p:pic>
        <p:nvPicPr>
          <p:cNvPr id="2" name="Content Placeholder 1"/>
          <p:cNvPicPr>
            <a:picLocks noGrp="1" noChangeAspect="1"/>
          </p:cNvPicPr>
          <p:nvPr>
            <p:ph sz="half" idx="2"/>
          </p:nvPr>
        </p:nvPicPr>
        <p:blipFill>
          <a:blip r:embed="rId3"/>
          <a:stretch>
            <a:fillRect/>
          </a:stretch>
        </p:blipFill>
        <p:spPr>
          <a:xfrm>
            <a:off x="770255" y="1485265"/>
            <a:ext cx="6202680" cy="407860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800" smtClean="0">
                <a:latin typeface="Times New Roman" panose="02020603050405020304" pitchFamily="18" charset="0"/>
                <a:ea typeface="Microsoft JhengHei" panose="020B0604030504040204" charset="-120"/>
                <a:cs typeface="Times New Roman" panose="02020603050405020304" pitchFamily="18" charset="0"/>
              </a:rPr>
              <a:t>36</a:t>
            </a:fld>
            <a:endParaRPr lang="en-US" sz="1800">
              <a:latin typeface="Times New Roman" panose="02020603050405020304" pitchFamily="18" charset="0"/>
              <a:ea typeface="Microsoft JhengHei" panose="020B0604030504040204" charset="-120"/>
              <a:cs typeface="Times New Roman" panose="02020603050405020304" pitchFamily="18" charset="0"/>
            </a:endParaRPr>
          </a:p>
        </p:txBody>
      </p:sp>
      <p:sp>
        <p:nvSpPr>
          <p:cNvPr id="5" name="Content Placeholder 4"/>
          <p:cNvSpPr>
            <a:spLocks noGrp="1"/>
          </p:cNvSpPr>
          <p:nvPr>
            <p:ph sz="half" idx="1"/>
          </p:nvPr>
        </p:nvSpPr>
        <p:spPr>
          <a:xfrm>
            <a:off x="7296785" y="1381125"/>
            <a:ext cx="4161155" cy="4351655"/>
          </a:xfrm>
          <a:prstGeom prst="rect">
            <a:avLst/>
          </a:prstGeom>
        </p:spPr>
        <p:txBody>
          <a:bodyPr lIns="91440" tIns="45720" rIns="91440" bIns="45720" anchor="t">
            <a:normAutofit/>
          </a:bodyPr>
          <a:lstStyle/>
          <a:p>
            <a:pPr>
              <a:lnSpc>
                <a:spcPct val="150000"/>
              </a:lnSpc>
              <a:spcBef>
                <a:spcPts val="1400"/>
              </a:spcBef>
            </a:pPr>
            <a:r>
              <a:rPr lang="en-ZA" alt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The</a:t>
            </a:r>
            <a:r>
              <a:rPr 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generated map show</a:t>
            </a:r>
            <a:r>
              <a:rPr lang="en-ZA" alt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s</a:t>
            </a:r>
            <a:r>
              <a:rPr 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th</a:t>
            </a:r>
            <a:r>
              <a:rPr lang="en-ZA" alt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at the</a:t>
            </a:r>
            <a:r>
              <a:rPr 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selected launch site </a:t>
            </a:r>
            <a:r>
              <a:rPr lang="en-ZA" alt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is close to a highway for transportation of personnel and equipment. The launch site is also close to the coastlines for launch failure testing. </a:t>
            </a:r>
            <a:endParaRPr 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endParaRPr>
          </a:p>
          <a:p>
            <a:pPr>
              <a:lnSpc>
                <a:spcPct val="150000"/>
              </a:lnSpc>
              <a:spcBef>
                <a:spcPts val="1400"/>
              </a:spcBef>
            </a:pPr>
            <a:r>
              <a:rPr lang="en-ZA" alt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The launch sites also maintain a certain distance from the cities. (Can be viewed in notebook).</a:t>
            </a:r>
            <a:endParaRPr 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endParaRPr>
          </a:p>
          <a:p>
            <a:pPr>
              <a:lnSpc>
                <a:spcPct val="100000"/>
              </a:lnSpc>
              <a:spcBef>
                <a:spcPts val="1400"/>
              </a:spcBef>
            </a:pPr>
            <a:endParaRPr lang="en-US" sz="180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Launch Site Proximities</a:t>
            </a:r>
          </a:p>
        </p:txBody>
      </p:sp>
      <p:pic>
        <p:nvPicPr>
          <p:cNvPr id="2" name="Content Placeholder 1"/>
          <p:cNvPicPr>
            <a:picLocks noGrp="1" noChangeAspect="1"/>
          </p:cNvPicPr>
          <p:nvPr>
            <p:ph sz="half" idx="2"/>
          </p:nvPr>
        </p:nvPicPr>
        <p:blipFill>
          <a:blip r:embed="rId3"/>
          <a:stretch>
            <a:fillRect/>
          </a:stretch>
        </p:blipFill>
        <p:spPr>
          <a:xfrm>
            <a:off x="770255" y="1610360"/>
            <a:ext cx="6214745" cy="412242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800" smtClean="0">
                <a:latin typeface="Times New Roman" panose="02020603050405020304" pitchFamily="18" charset="0"/>
                <a:ea typeface="Microsoft JhengHei" panose="020B0604030504040204" charset="-120"/>
                <a:cs typeface="Times New Roman" panose="02020603050405020304" pitchFamily="18" charset="0"/>
              </a:rPr>
              <a:t>38</a:t>
            </a:fld>
            <a:endParaRPr lang="en-US" sz="1800">
              <a:latin typeface="Times New Roman" panose="02020603050405020304" pitchFamily="18" charset="0"/>
              <a:ea typeface="Microsoft JhengHei" panose="020B0604030504040204" charset="-120"/>
              <a:cs typeface="Times New Roman" panose="02020603050405020304" pitchFamily="18" charset="0"/>
            </a:endParaRPr>
          </a:p>
        </p:txBody>
      </p:sp>
      <p:sp>
        <p:nvSpPr>
          <p:cNvPr id="5" name="Content Placeholder 4"/>
          <p:cNvSpPr>
            <a:spLocks noGrp="1"/>
          </p:cNvSpPr>
          <p:nvPr>
            <p:ph sz="half" idx="1"/>
          </p:nvPr>
        </p:nvSpPr>
        <p:spPr>
          <a:xfrm>
            <a:off x="892810" y="1403350"/>
            <a:ext cx="10393680" cy="1002030"/>
          </a:xfrm>
          <a:prstGeom prst="rect">
            <a:avLst/>
          </a:prstGeom>
        </p:spPr>
        <p:txBody>
          <a:bodyPr lIns="91440" tIns="45720" rIns="91440" bIns="45720" anchor="t">
            <a:noAutofit/>
          </a:bodyPr>
          <a:lstStyle/>
          <a:p>
            <a:pPr>
              <a:lnSpc>
                <a:spcPct val="150000"/>
              </a:lnSpc>
              <a:spcBef>
                <a:spcPts val="1400"/>
              </a:spcBef>
            </a:pPr>
            <a:r>
              <a:rPr lang="en-ZA" alt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The KSC LC-39A Launch site has the most successful launches with 10 in total.</a:t>
            </a:r>
            <a:endParaRPr 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endParaRPr>
          </a:p>
          <a:p>
            <a:pPr>
              <a:lnSpc>
                <a:spcPct val="100000"/>
              </a:lnSpc>
              <a:spcBef>
                <a:spcPts val="1400"/>
              </a:spcBef>
            </a:pPr>
            <a:endParaRPr lang="en-US" sz="18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Total </a:t>
            </a:r>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Success</a:t>
            </a:r>
            <a:r>
              <a:rPr lang="en-ZA" alt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ful</a:t>
            </a:r>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 Launches </a:t>
            </a:r>
            <a:r>
              <a:rPr lang="en-ZA"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By</a:t>
            </a:r>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 </a:t>
            </a:r>
            <a:r>
              <a:rPr lang="en-ZA" alt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S</a:t>
            </a:r>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ite</a:t>
            </a:r>
          </a:p>
        </p:txBody>
      </p:sp>
      <p:pic>
        <p:nvPicPr>
          <p:cNvPr id="7" name="Content Placeholder 6"/>
          <p:cNvPicPr>
            <a:picLocks noGrp="1" noChangeAspect="1"/>
          </p:cNvPicPr>
          <p:nvPr>
            <p:ph sz="half" idx="2"/>
          </p:nvPr>
        </p:nvPicPr>
        <p:blipFill>
          <a:blip r:embed="rId3"/>
          <a:stretch>
            <a:fillRect/>
          </a:stretch>
        </p:blipFill>
        <p:spPr>
          <a:xfrm>
            <a:off x="770255" y="2405380"/>
            <a:ext cx="10687685" cy="353885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Times New Roman" panose="02020603050405020304" pitchFamily="18" charset="0"/>
                <a:ea typeface="Microsoft JhengHei" panose="020B0604030504040204" charset="-120"/>
                <a:cs typeface="Times New Roman" panose="02020603050405020304" pitchFamily="18" charset="0"/>
              </a:rPr>
              <a:t>39</a:t>
            </a:fld>
            <a:endParaRPr lang="en-US">
              <a:latin typeface="Times New Roman" panose="02020603050405020304" pitchFamily="18" charset="0"/>
              <a:ea typeface="Microsoft JhengHei" panose="020B0604030504040204" charset="-120"/>
              <a:cs typeface="Times New Roman" panose="02020603050405020304" pitchFamily="18" charset="0"/>
            </a:endParaRPr>
          </a:p>
        </p:txBody>
      </p:sp>
      <p:sp>
        <p:nvSpPr>
          <p:cNvPr id="5" name="Content Placeholder 4"/>
          <p:cNvSpPr>
            <a:spLocks noGrp="1"/>
          </p:cNvSpPr>
          <p:nvPr>
            <p:ph sz="half" idx="1"/>
          </p:nvPr>
        </p:nvSpPr>
        <p:spPr>
          <a:xfrm>
            <a:off x="838200" y="1825625"/>
            <a:ext cx="10515600" cy="787400"/>
          </a:xfrm>
          <a:prstGeom prst="rect">
            <a:avLst/>
          </a:prstGeom>
        </p:spPr>
        <p:txBody>
          <a:bodyPr lIns="91440" tIns="45720" rIns="91440" bIns="45720" anchor="t">
            <a:normAutofit/>
          </a:bodyPr>
          <a:lstStyle/>
          <a:p>
            <a:pPr>
              <a:lnSpc>
                <a:spcPct val="150000"/>
              </a:lnSpc>
              <a:spcBef>
                <a:spcPts val="1400"/>
              </a:spcBef>
            </a:pP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The </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KSLC-39A has the highest success rate with 76.9%</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a:t>
            </a:r>
            <a:endPar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endParaRPr>
          </a:p>
          <a:p>
            <a:pPr marL="0" indent="0">
              <a:lnSpc>
                <a:spcPct val="100000"/>
              </a:lnSpc>
              <a:spcBef>
                <a:spcPts val="1400"/>
              </a:spcBef>
              <a:buNone/>
            </a:pPr>
            <a:endParaRPr lang="en-US" sz="17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a:p>
            <a:pPr>
              <a:lnSpc>
                <a:spcPct val="100000"/>
              </a:lnSpc>
              <a:spcBef>
                <a:spcPts val="1400"/>
              </a:spcBef>
            </a:pPr>
            <a:endParaRPr lang="en-US" sz="17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Launch </a:t>
            </a:r>
            <a:r>
              <a:rPr lang="en-ZA" alt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S</a:t>
            </a:r>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ite </a:t>
            </a:r>
            <a:r>
              <a:rPr lang="en-ZA" alt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With Highest Success Ratio</a:t>
            </a:r>
          </a:p>
        </p:txBody>
      </p:sp>
      <p:pic>
        <p:nvPicPr>
          <p:cNvPr id="7" name="Content Placeholder 6"/>
          <p:cNvPicPr>
            <a:picLocks noGrp="1" noChangeAspect="1"/>
          </p:cNvPicPr>
          <p:nvPr>
            <p:ph sz="half" idx="2"/>
          </p:nvPr>
        </p:nvPicPr>
        <p:blipFill>
          <a:blip r:embed="rId3"/>
          <a:stretch>
            <a:fillRect/>
          </a:stretch>
        </p:blipFill>
        <p:spPr>
          <a:xfrm>
            <a:off x="770890" y="2607945"/>
            <a:ext cx="10582910" cy="34175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Arial" panose="020B0604020202020204" pitchFamily="34" charset="0"/>
                <a:cs typeface="Arial" panose="020B0604020202020204" pitchFamily="34" charset="0"/>
              </a:rPr>
              <a:t>4</a:t>
            </a:fld>
            <a:endParaRPr lang="en-US" dirty="0">
              <a:latin typeface="Arial" panose="020B0604020202020204" pitchFamily="34" charset="0"/>
              <a:cs typeface="Arial" panose="020B0604020202020204" pitchFamily="34" charset="0"/>
            </a:endParaRPr>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Introduction</a:t>
            </a:r>
          </a:p>
        </p:txBody>
      </p:sp>
      <p:sp>
        <p:nvSpPr>
          <p:cNvPr id="5" name="Content Placeholder 2"/>
          <p:cNvSpPr txBox="1"/>
          <p:nvPr/>
        </p:nvSpPr>
        <p:spPr>
          <a:xfrm>
            <a:off x="958850" y="1509395"/>
            <a:ext cx="10400030" cy="4515485"/>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spcBef>
                <a:spcPts val="1400"/>
              </a:spcBef>
              <a:buNone/>
            </a:pPr>
            <a:r>
              <a:rPr lang="en-ZA" altLang="en-US" sz="22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The main goal of this capstone project is to predict whether the Falcon 9 first stage will land successfully.  SpaceX  prides itself in being able to reuse the first stage of a rocket launch so much so that they avertise on their website that their rocket launches cost 62 million while other provides cost upward 165 million. Much of these savings are down to the first stage's reusability. I</a:t>
            </a:r>
            <a:r>
              <a:rPr lang="en-US" sz="22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f we can determine if the first stage will land, we can determine the cost of a launch. This information can be used if an alternate company wants to bid against SpaceX for a rocket launch.</a:t>
            </a:r>
            <a:endParaRPr lang="en-US" sz="22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a:p>
            <a:pPr marL="0" indent="0">
              <a:spcBef>
                <a:spcPts val="1400"/>
              </a:spcBef>
              <a:buNone/>
            </a:pPr>
            <a:endParaRPr lang="en-US" sz="22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a:p>
            <a:pPr marL="0" indent="0">
              <a:spcBef>
                <a:spcPts val="1400"/>
              </a:spcBef>
              <a:buNone/>
            </a:pPr>
            <a:r>
              <a:rPr lang="en-US" sz="22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Th</a:t>
            </a:r>
            <a:r>
              <a:rPr lang="en-ZA" altLang="en-US" sz="22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is brings us to our</a:t>
            </a:r>
            <a:r>
              <a:rPr lang="en-US" sz="22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main question that we are trying to answer </a:t>
            </a:r>
            <a:r>
              <a:rPr lang="en-ZA" altLang="en-US" sz="22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a:t>
            </a:r>
            <a:r>
              <a:rPr lang="en-US" sz="22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ZA" altLang="en-US" sz="22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F</a:t>
            </a:r>
            <a:r>
              <a:rPr lang="en-US" sz="22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or a given set of features</a:t>
            </a:r>
          </a:p>
          <a:p>
            <a:pPr marL="0" indent="0">
              <a:spcBef>
                <a:spcPts val="1400"/>
              </a:spcBef>
              <a:buNone/>
            </a:pPr>
            <a:r>
              <a:rPr lang="en-US" sz="22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about a Falcon 9 rocket launch</a:t>
            </a:r>
            <a:r>
              <a:rPr lang="en-ZA" altLang="en-US" sz="22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a:t>
            </a:r>
            <a:r>
              <a:rPr lang="en-US" sz="22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will the first stage of the rocket land successfully?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800" smtClean="0">
                <a:latin typeface="Times New Roman" panose="02020603050405020304" pitchFamily="18" charset="0"/>
                <a:ea typeface="Microsoft JhengHei" panose="020B0604030504040204" charset="-120"/>
                <a:cs typeface="Times New Roman" panose="02020603050405020304" pitchFamily="18" charset="0"/>
              </a:rPr>
              <a:t>40</a:t>
            </a:fld>
            <a:endParaRPr lang="en-US" sz="1800">
              <a:latin typeface="Times New Roman" panose="02020603050405020304" pitchFamily="18" charset="0"/>
              <a:ea typeface="Microsoft JhengHei" panose="020B0604030504040204" charset="-120"/>
              <a:cs typeface="Times New Roman" panose="02020603050405020304" pitchFamily="18" charset="0"/>
            </a:endParaRPr>
          </a:p>
        </p:txBody>
      </p:sp>
      <p:sp>
        <p:nvSpPr>
          <p:cNvPr id="5" name="Content Placeholder 4"/>
          <p:cNvSpPr>
            <a:spLocks noGrp="1"/>
          </p:cNvSpPr>
          <p:nvPr>
            <p:ph sz="half" idx="1"/>
          </p:nvPr>
        </p:nvSpPr>
        <p:spPr>
          <a:xfrm>
            <a:off x="770255" y="1373505"/>
            <a:ext cx="3420110" cy="4351655"/>
          </a:xfrm>
          <a:prstGeom prst="rect">
            <a:avLst/>
          </a:prstGeom>
        </p:spPr>
        <p:txBody>
          <a:bodyPr lIns="91440" tIns="45720" rIns="91440" bIns="45720" anchor="t">
            <a:normAutofit/>
          </a:bodyPr>
          <a:lstStyle/>
          <a:p>
            <a:pPr>
              <a:lnSpc>
                <a:spcPct val="150000"/>
              </a:lnSpc>
              <a:spcBef>
                <a:spcPts val="1400"/>
              </a:spcBef>
            </a:pP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The launch success rate  for  payloads 0-</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25</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00 kg is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slightly lower</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than that of payloads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2</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500-</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5</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000 kg</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There is in fact not much difference between the two.</a:t>
            </a:r>
            <a:endPar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a:p>
            <a:pPr>
              <a:lnSpc>
                <a:spcPct val="150000"/>
              </a:lnSpc>
              <a:spcBef>
                <a:spcPts val="1400"/>
              </a:spcBef>
            </a:pPr>
            <a:r>
              <a:rPr lang="en-ZA" alt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The</a:t>
            </a:r>
            <a:r>
              <a:rPr 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booster version</a:t>
            </a:r>
            <a:r>
              <a:rPr lang="en-ZA" alt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that</a:t>
            </a:r>
            <a:r>
              <a:rPr 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ha</a:t>
            </a:r>
            <a:r>
              <a:rPr lang="en-ZA" alt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s</a:t>
            </a:r>
            <a:r>
              <a:rPr 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the largest success rate, </a:t>
            </a:r>
            <a:r>
              <a:rPr lang="en-ZA" alt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in both weight ranges is the </a:t>
            </a:r>
            <a:r>
              <a:rPr lang="en-ZA" altLang="en-US" sz="1800" b="1" i="1">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v1.1</a:t>
            </a:r>
            <a:r>
              <a:rPr lang="en-ZA" alt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a:t>
            </a:r>
          </a:p>
        </p:txBody>
      </p:sp>
      <p:sp>
        <p:nvSpPr>
          <p:cNvPr id="1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Payloads vs Launch Outcome</a:t>
            </a:r>
          </a:p>
        </p:txBody>
      </p:sp>
      <p:pic>
        <p:nvPicPr>
          <p:cNvPr id="7" name="Picture 6"/>
          <p:cNvPicPr>
            <a:picLocks noChangeAspect="1"/>
          </p:cNvPicPr>
          <p:nvPr/>
        </p:nvPicPr>
        <p:blipFill>
          <a:blip r:embed="rId3"/>
          <a:stretch>
            <a:fillRect/>
          </a:stretch>
        </p:blipFill>
        <p:spPr>
          <a:xfrm>
            <a:off x="4636135" y="3642995"/>
            <a:ext cx="6822440" cy="2382520"/>
          </a:xfrm>
          <a:prstGeom prst="rect">
            <a:avLst/>
          </a:prstGeom>
        </p:spPr>
      </p:pic>
      <p:pic>
        <p:nvPicPr>
          <p:cNvPr id="8" name="Picture 7"/>
          <p:cNvPicPr>
            <a:picLocks noChangeAspect="1"/>
          </p:cNvPicPr>
          <p:nvPr/>
        </p:nvPicPr>
        <p:blipFill>
          <a:blip r:embed="rId4"/>
          <a:stretch>
            <a:fillRect/>
          </a:stretch>
        </p:blipFill>
        <p:spPr>
          <a:xfrm>
            <a:off x="4636135" y="1410970"/>
            <a:ext cx="6821805" cy="22320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z="1800" smtClean="0">
                <a:latin typeface="Times New Roman" panose="02020603050405020304" pitchFamily="18" charset="0"/>
                <a:ea typeface="Microsoft JhengHei" panose="020B0604030504040204" charset="-120"/>
                <a:cs typeface="Times New Roman" panose="02020603050405020304" pitchFamily="18" charset="0"/>
              </a:rPr>
              <a:t>42</a:t>
            </a:fld>
            <a:endParaRPr lang="en-US" sz="1800">
              <a:latin typeface="Times New Roman" panose="02020603050405020304" pitchFamily="18" charset="0"/>
              <a:ea typeface="Microsoft JhengHei" panose="020B0604030504040204" charset="-120"/>
              <a:cs typeface="Times New Roman" panose="02020603050405020304" pitchFamily="18"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Classification Accuracy</a:t>
            </a:r>
          </a:p>
        </p:txBody>
      </p:sp>
      <p:pic>
        <p:nvPicPr>
          <p:cNvPr id="2" name="Content Placeholder 1"/>
          <p:cNvPicPr>
            <a:picLocks noGrp="1" noChangeAspect="1"/>
          </p:cNvPicPr>
          <p:nvPr>
            <p:ph sz="half" idx="1"/>
          </p:nvPr>
        </p:nvPicPr>
        <p:blipFill>
          <a:blip r:embed="rId3"/>
          <a:stretch>
            <a:fillRect/>
          </a:stretch>
        </p:blipFill>
        <p:spPr>
          <a:xfrm>
            <a:off x="1195070" y="2810510"/>
            <a:ext cx="4467225" cy="2381250"/>
          </a:xfrm>
          <a:prstGeom prst="rect">
            <a:avLst/>
          </a:prstGeom>
        </p:spPr>
      </p:pic>
      <p:sp>
        <p:nvSpPr>
          <p:cNvPr id="7" name="Content Placeholder 4"/>
          <p:cNvSpPr>
            <a:spLocks noGrp="1"/>
          </p:cNvSpPr>
          <p:nvPr/>
        </p:nvSpPr>
        <p:spPr>
          <a:xfrm>
            <a:off x="734060" y="1499235"/>
            <a:ext cx="10551795" cy="52324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lt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The Decision Tree classifier  had the best accuracy at 94%.</a:t>
            </a:r>
          </a:p>
        </p:txBody>
      </p:sp>
      <p:pic>
        <p:nvPicPr>
          <p:cNvPr id="8" name="Content Placeholder 7"/>
          <p:cNvPicPr>
            <a:picLocks noGrp="1" noChangeAspect="1"/>
          </p:cNvPicPr>
          <p:nvPr>
            <p:ph sz="half" idx="2"/>
          </p:nvPr>
        </p:nvPicPr>
        <p:blipFill>
          <a:blip r:embed="rId4"/>
          <a:stretch>
            <a:fillRect/>
          </a:stretch>
        </p:blipFill>
        <p:spPr>
          <a:xfrm>
            <a:off x="6910070" y="3046730"/>
            <a:ext cx="3358710" cy="1908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z="1800" smtClean="0">
                <a:latin typeface="Times New Roman" panose="02020603050405020304" pitchFamily="18" charset="0"/>
                <a:ea typeface="Microsoft JhengHei" panose="020B0604030504040204" charset="-120"/>
                <a:cs typeface="Times New Roman" panose="02020603050405020304" pitchFamily="18" charset="0"/>
              </a:rPr>
              <a:t>43</a:t>
            </a:fld>
            <a:endParaRPr lang="en-US" sz="1800">
              <a:latin typeface="Times New Roman" panose="02020603050405020304" pitchFamily="18" charset="0"/>
              <a:ea typeface="Microsoft JhengHei" panose="020B0604030504040204" charset="-120"/>
              <a:cs typeface="Times New Roman" panose="02020603050405020304" pitchFamily="18" charset="0"/>
            </a:endParaRPr>
          </a:p>
        </p:txBody>
      </p:sp>
      <p:sp>
        <p:nvSpPr>
          <p:cNvPr id="5" name="Content Placeholder 4"/>
          <p:cNvSpPr>
            <a:spLocks noGrp="1"/>
          </p:cNvSpPr>
          <p:nvPr>
            <p:ph sz="half" idx="2"/>
          </p:nvPr>
        </p:nvSpPr>
        <p:spPr>
          <a:xfrm>
            <a:off x="6296025" y="1499235"/>
            <a:ext cx="4989195" cy="4450080"/>
          </a:xfrm>
          <a:prstGeom prst="rect">
            <a:avLst/>
          </a:prstGeom>
        </p:spPr>
        <p:txBody>
          <a:bodyPr>
            <a:normAutofit/>
          </a:bodyPr>
          <a:lstStyle/>
          <a:p>
            <a:pPr>
              <a:lnSpc>
                <a:spcPct val="150000"/>
              </a:lnSpc>
              <a:spcBef>
                <a:spcPts val="1400"/>
              </a:spcBef>
            </a:pP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The model predicted 12 successful landings when the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T</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rue label was successful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 (True Positive) </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and 3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unsuccessful</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landings when the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T</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rue label was failure</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 (True Negative)</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a:t>
            </a:r>
          </a:p>
          <a:p>
            <a:pPr>
              <a:lnSpc>
                <a:spcPct val="150000"/>
              </a:lnSpc>
              <a:spcBef>
                <a:spcPts val="1400"/>
              </a:spcBef>
            </a:pP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T</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he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model also predicted</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3 successful landings when the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T</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rue label was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unsuccessful landing (F</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alse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P</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ositiv</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e)</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a:t>
            </a:r>
          </a:p>
          <a:p>
            <a:pPr>
              <a:lnSpc>
                <a:spcPct val="150000"/>
              </a:lnSpc>
              <a:spcBef>
                <a:spcPts val="1400"/>
              </a:spcBef>
            </a:pP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The model generally predicted successful landings.</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Confusion Matrix</a:t>
            </a:r>
          </a:p>
        </p:txBody>
      </p:sp>
      <p:pic>
        <p:nvPicPr>
          <p:cNvPr id="2" name="Content Placeholder 1"/>
          <p:cNvPicPr>
            <a:picLocks noGrp="1" noChangeAspect="1"/>
          </p:cNvPicPr>
          <p:nvPr>
            <p:ph sz="half" idx="1"/>
          </p:nvPr>
        </p:nvPicPr>
        <p:blipFill>
          <a:blip r:embed="rId3"/>
          <a:stretch>
            <a:fillRect/>
          </a:stretch>
        </p:blipFill>
        <p:spPr>
          <a:xfrm>
            <a:off x="770255" y="1960245"/>
            <a:ext cx="4668230" cy="3528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z="1800" smtClean="0">
                <a:latin typeface="Times New Roman" panose="02020603050405020304" pitchFamily="18" charset="0"/>
                <a:ea typeface="Microsoft JhengHei" panose="020B0604030504040204" charset="-120"/>
                <a:cs typeface="Times New Roman" panose="02020603050405020304" pitchFamily="18" charset="0"/>
              </a:rPr>
              <a:t>44</a:t>
            </a:fld>
            <a:endParaRPr lang="en-US" sz="1800">
              <a:latin typeface="Times New Roman" panose="02020603050405020304" pitchFamily="18" charset="0"/>
              <a:ea typeface="Microsoft JhengHei" panose="020B0604030504040204" charset="-120"/>
              <a:cs typeface="Times New Roman" panose="02020603050405020304" pitchFamily="18" charset="0"/>
            </a:endParaRPr>
          </a:p>
        </p:txBody>
      </p:sp>
      <p:sp>
        <p:nvSpPr>
          <p:cNvPr id="5" name="Content Placeholder 3"/>
          <p:cNvSpPr>
            <a:spLocks noGrp="1"/>
          </p:cNvSpPr>
          <p:nvPr>
            <p:ph sz="half" idx="4294967295"/>
          </p:nvPr>
        </p:nvSpPr>
        <p:spPr>
          <a:xfrm>
            <a:off x="770255" y="1470660"/>
            <a:ext cx="10607040" cy="4756150"/>
          </a:xfrm>
          <a:prstGeom prst="rect">
            <a:avLst/>
          </a:prstGeom>
        </p:spPr>
        <p:txBody>
          <a:bodyPr>
            <a:normAutofit/>
          </a:bodyPr>
          <a:lstStyle/>
          <a:p>
            <a:pPr>
              <a:lnSpc>
                <a:spcPct val="150000"/>
              </a:lnSpc>
              <a:spcBef>
                <a:spcPts val="1400"/>
              </a:spcBef>
            </a:pPr>
            <a:r>
              <a:rPr lang="en-ZA" alt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The analysis showed that there is a positive correlation between number of flights and success rate as the success rate has improved over the years.</a:t>
            </a:r>
            <a:endParaRPr 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a:p>
            <a:pPr>
              <a:lnSpc>
                <a:spcPct val="150000"/>
              </a:lnSpc>
              <a:spcBef>
                <a:spcPts val="1400"/>
              </a:spcBef>
            </a:pPr>
            <a:r>
              <a:rPr lang="en-ZA" alt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There are certain orbits like </a:t>
            </a:r>
            <a:r>
              <a:rPr 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SSO, HEO, GEO, and ES-L1 </a:t>
            </a:r>
            <a:r>
              <a:rPr lang="en-ZA" alt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where launches were the most successful.</a:t>
            </a:r>
          </a:p>
          <a:p>
            <a:pPr>
              <a:lnSpc>
                <a:spcPct val="150000"/>
              </a:lnSpc>
              <a:spcBef>
                <a:spcPts val="1400"/>
              </a:spcBef>
            </a:pPr>
            <a:r>
              <a:rPr lang="en-ZA" alt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S</a:t>
            </a:r>
            <a:r>
              <a:rPr 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uccess rate </a:t>
            </a:r>
            <a:r>
              <a:rPr lang="en-ZA" alt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can be linked to payload mass as the lighter payloads generally proved to be more successful than the heavier payloads.</a:t>
            </a:r>
            <a:endParaRPr lang="en-ZA" alt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a:p>
            <a:pPr>
              <a:lnSpc>
                <a:spcPct val="150000"/>
              </a:lnSpc>
              <a:spcBef>
                <a:spcPts val="1400"/>
              </a:spcBef>
            </a:pPr>
            <a:r>
              <a:rPr 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The launch site</a:t>
            </a:r>
            <a:r>
              <a:rPr lang="en-ZA" alt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s are strategically located near highways and railways for transportation of personel and cargo, but also far away from cities for safety.</a:t>
            </a:r>
            <a:r>
              <a:rPr 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a:t>
            </a:r>
          </a:p>
          <a:p>
            <a:pPr>
              <a:lnSpc>
                <a:spcPct val="150000"/>
              </a:lnSpc>
              <a:spcBef>
                <a:spcPts val="1400"/>
              </a:spcBef>
            </a:pPr>
            <a:r>
              <a:rPr lang="en-ZA" altLang="en-US" sz="18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The best predictive model to use for this  dataset is the Decision Tree Classifier as it had the highest accuracy with 94%.</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Conclusions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p:cNvSpPr txBox="1"/>
          <p:nvPr/>
        </p:nvSpPr>
        <p:spPr>
          <a:xfrm>
            <a:off x="765313" y="2812774"/>
            <a:ext cx="1135380" cy="368300"/>
          </a:xfrm>
          <a:prstGeom prst="rect">
            <a:avLst/>
          </a:prstGeom>
          <a:solidFill>
            <a:srgbClr val="0948CB"/>
          </a:solid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cs typeface="Arial" panose="020B0604020202020204" pitchFamily="34" charset="0"/>
              </a:rPr>
              <a:t>6</a:t>
            </a:fld>
            <a:endParaRPr lang="en-US" dirty="0">
              <a:latin typeface="Microsoft JhengHei" panose="020B0604030504040204" charset="-120"/>
              <a:ea typeface="Microsoft JhengHei" panose="020B0604030504040204" charset="-120"/>
              <a:cs typeface="Arial" panose="020B0604020202020204" pitchFamily="34" charset="0"/>
            </a:endParaRPr>
          </a:p>
        </p:txBody>
      </p:sp>
      <p:sp>
        <p:nvSpPr>
          <p:cNvPr id="7" name="Content Placeholder 2"/>
          <p:cNvSpPr txBox="1"/>
          <p:nvPr/>
        </p:nvSpPr>
        <p:spPr>
          <a:xfrm>
            <a:off x="770255" y="1296670"/>
            <a:ext cx="10516235" cy="451993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Executive Summary</a:t>
            </a:r>
          </a:p>
          <a:p>
            <a:pPr marL="0" indent="0">
              <a:lnSpc>
                <a:spcPct val="120000"/>
              </a:lnSpc>
              <a:spcBef>
                <a:spcPts val="1400"/>
              </a:spcBef>
              <a:buNone/>
            </a:pP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Data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was collected through two methods: requesting data from the SpaceX API and web scraping launch data from a Wikipedia page. D</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ata wrangling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was then </a:t>
            </a:r>
            <a:r>
              <a:rPr lang="en-ZA"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performed to transform and clean the data using Python's pandas library. </a:t>
            </a:r>
          </a:p>
          <a:p>
            <a:pPr marL="0" indent="0">
              <a:lnSpc>
                <a:spcPct val="120000"/>
              </a:lnSpc>
              <a:spcBef>
                <a:spcPts val="1400"/>
              </a:spcBef>
              <a:buNone/>
            </a:pP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With the clean data, </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exploratory data analysis (EDA)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was performed </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using visualization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tools such as Python's matplotlib and seaborn libraries,</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a</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s well as answering questions using</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SQL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queries. Python's interactive visualization packages were used to answer some analytical questions. </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Folium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was used for creating maps while</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US" sz="1800" dirty="0" err="1">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Plotly</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Dash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sym typeface="+mn-ea"/>
              </a:rPr>
              <a:t>was used to create interactive data visualizations.</a:t>
            </a:r>
            <a:endPar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a:p>
            <a:pPr marL="0" indent="0">
              <a:lnSpc>
                <a:spcPct val="120000"/>
              </a:lnSpc>
              <a:spcBef>
                <a:spcPts val="1400"/>
              </a:spcBef>
              <a:buNone/>
            </a:pP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Four different machine learning </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classification models </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were used for the predictive analysis. The models that were used are logistic regression, support vector machines, k-nearest neighbour and decision tree classifier. Each model was trained, tuned and evaluated to find the best one.</a:t>
            </a:r>
            <a:endPar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a:p>
            <a:pPr>
              <a:lnSpc>
                <a:spcPct val="120000"/>
              </a:lnSpc>
              <a:spcBef>
                <a:spcPts val="1400"/>
              </a:spcBef>
            </a:pPr>
            <a:endPar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a:p>
            <a:pPr>
              <a:lnSpc>
                <a:spcPct val="100000"/>
              </a:lnSpc>
              <a:spcBef>
                <a:spcPts val="1400"/>
              </a:spcBef>
            </a:pPr>
            <a:endPar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a:p>
            <a:pPr>
              <a:lnSpc>
                <a:spcPct val="100000"/>
              </a:lnSpc>
              <a:spcBef>
                <a:spcPts val="1400"/>
              </a:spcBef>
            </a:pPr>
            <a:endPar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a:p>
            <a:pPr>
              <a:lnSpc>
                <a:spcPct val="100000"/>
              </a:lnSpc>
              <a:spcBef>
                <a:spcPts val="1400"/>
              </a:spcBef>
            </a:pPr>
            <a:endPar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a:p>
            <a:pPr>
              <a:lnSpc>
                <a:spcPct val="100000"/>
              </a:lnSpc>
              <a:spcBef>
                <a:spcPts val="1400"/>
              </a:spcBef>
            </a:pPr>
            <a:endPar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Methodology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Times New Roman" panose="02020603050405020304" pitchFamily="18" charset="0"/>
                <a:ea typeface="Microsoft JhengHei" panose="020B0604030504040204" charset="-120"/>
                <a:cs typeface="Times New Roman" panose="02020603050405020304" pitchFamily="18" charset="0"/>
              </a:rPr>
              <a:t>7</a:t>
            </a:fld>
            <a:endParaRPr lang="en-US">
              <a:latin typeface="Times New Roman" panose="02020603050405020304" pitchFamily="18" charset="0"/>
              <a:ea typeface="Microsoft JhengHei" panose="020B0604030504040204" charset="-120"/>
              <a:cs typeface="Times New Roman" panose="02020603050405020304" pitchFamily="18" charset="0"/>
            </a:endParaRPr>
          </a:p>
        </p:txBody>
      </p:sp>
      <p:sp>
        <p:nvSpPr>
          <p:cNvPr id="3" name="Text Placeholder 2"/>
          <p:cNvSpPr>
            <a:spLocks noGrp="1"/>
          </p:cNvSpPr>
          <p:nvPr>
            <p:ph type="body" sz="half" idx="4294967295"/>
          </p:nvPr>
        </p:nvSpPr>
        <p:spPr>
          <a:xfrm>
            <a:off x="7423468" y="172021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7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GitHub URL</a:t>
            </a:r>
            <a:r>
              <a:rPr lang="en-ZA" altLang="en-US" sz="17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ZA" altLang="en-US" sz="1700" dirty="0">
                <a:solidFill>
                  <a:schemeClr val="accent3">
                    <a:lumMod val="25000"/>
                  </a:schemeClr>
                </a:solidFill>
                <a:latin typeface="Times New Roman" panose="02020603050405020304" pitchFamily="18" charset="0"/>
                <a:ea typeface="Microsoft JhengHei" panose="020B0604030504040204" charset="-120"/>
                <a:cs typeface="Times New Roman" panose="02020603050405020304" pitchFamily="18" charset="0"/>
                <a:hlinkClick r:id="rId3"/>
              </a:rPr>
              <a:t>Data Collection API</a:t>
            </a:r>
            <a:endParaRPr lang="en-US" sz="1700" dirty="0">
              <a:latin typeface="Times New Roman" panose="02020603050405020304" pitchFamily="18" charset="0"/>
              <a:ea typeface="Microsoft JhengHei" panose="020B0604030504040204" charset="-120"/>
              <a:cs typeface="Times New Roman" panose="02020603050405020304" pitchFamily="18" charset="0"/>
            </a:endParaRPr>
          </a:p>
          <a:p>
            <a:endParaRPr lang="en-US" sz="1700" dirty="0">
              <a:latin typeface="Times New Roman" panose="02020603050405020304" pitchFamily="18" charset="0"/>
              <a:ea typeface="Microsoft JhengHei" panose="020B0604030504040204" charset="-120"/>
              <a:cs typeface="Times New Roman" panose="02020603050405020304" pitchFamily="18"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Data Collection – SpaceX API</a:t>
            </a:r>
          </a:p>
        </p:txBody>
      </p:sp>
      <p:sp>
        <p:nvSpPr>
          <p:cNvPr id="9" name="Text Box 8"/>
          <p:cNvSpPr txBox="1"/>
          <p:nvPr/>
        </p:nvSpPr>
        <p:spPr>
          <a:xfrm>
            <a:off x="906145" y="1720215"/>
            <a:ext cx="6517005" cy="353943"/>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1. Request and parse the SpaceX launch data using the GET request</a:t>
            </a:r>
          </a:p>
        </p:txBody>
      </p:sp>
      <p:sp>
        <p:nvSpPr>
          <p:cNvPr id="10" name="Text Box 9"/>
          <p:cNvSpPr txBox="1"/>
          <p:nvPr/>
        </p:nvSpPr>
        <p:spPr>
          <a:xfrm>
            <a:off x="906145" y="2625725"/>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2. Normalize JSON response into a dataframe</a:t>
            </a:r>
          </a:p>
        </p:txBody>
      </p:sp>
      <p:sp>
        <p:nvSpPr>
          <p:cNvPr id="11" name="Text Box 10"/>
          <p:cNvSpPr txBox="1"/>
          <p:nvPr/>
        </p:nvSpPr>
        <p:spPr>
          <a:xfrm>
            <a:off x="906145" y="3252470"/>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3. Extract only useful columns  using auxilary functions</a:t>
            </a:r>
          </a:p>
        </p:txBody>
      </p:sp>
      <p:sp>
        <p:nvSpPr>
          <p:cNvPr id="13" name="Text Box 12"/>
          <p:cNvSpPr txBox="1"/>
          <p:nvPr/>
        </p:nvSpPr>
        <p:spPr>
          <a:xfrm>
            <a:off x="906145" y="3884930"/>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4. Create new pandas dataframe from dictionary </a:t>
            </a:r>
          </a:p>
        </p:txBody>
      </p:sp>
      <p:sp>
        <p:nvSpPr>
          <p:cNvPr id="14" name="Text Box 13"/>
          <p:cNvSpPr txBox="1"/>
          <p:nvPr/>
        </p:nvSpPr>
        <p:spPr>
          <a:xfrm>
            <a:off x="906145" y="4507865"/>
            <a:ext cx="65182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5. Filter dataframe to only include Falcon 9 launches </a:t>
            </a:r>
          </a:p>
        </p:txBody>
      </p:sp>
      <p:sp>
        <p:nvSpPr>
          <p:cNvPr id="15" name="Text Box 14"/>
          <p:cNvSpPr txBox="1"/>
          <p:nvPr/>
        </p:nvSpPr>
        <p:spPr>
          <a:xfrm>
            <a:off x="906145" y="5135245"/>
            <a:ext cx="6518910"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6. Handle missing values</a:t>
            </a:r>
          </a:p>
        </p:txBody>
      </p:sp>
      <p:sp>
        <p:nvSpPr>
          <p:cNvPr id="16" name="Text Box 15"/>
          <p:cNvSpPr txBox="1"/>
          <p:nvPr/>
        </p:nvSpPr>
        <p:spPr>
          <a:xfrm>
            <a:off x="906145" y="5753100"/>
            <a:ext cx="6518910"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7. Export to CSV file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z="1800" smtClean="0">
                <a:latin typeface="Times New Roman" panose="02020603050405020304" pitchFamily="18" charset="0"/>
                <a:ea typeface="Microsoft JhengHei" panose="020B0604030504040204" charset="-120"/>
                <a:cs typeface="Times New Roman" panose="02020603050405020304" pitchFamily="18" charset="0"/>
              </a:rPr>
              <a:t>8</a:t>
            </a:fld>
            <a:endParaRPr lang="en-US" sz="1800">
              <a:latin typeface="Times New Roman" panose="02020603050405020304" pitchFamily="18" charset="0"/>
              <a:ea typeface="Microsoft JhengHei" panose="020B0604030504040204" charset="-120"/>
              <a:cs typeface="Times New Roman" panose="02020603050405020304" pitchFamily="18" charset="0"/>
            </a:endParaRPr>
          </a:p>
        </p:txBody>
      </p:sp>
      <p:sp>
        <p:nvSpPr>
          <p:cNvPr id="3" name="Text Placeholder 2"/>
          <p:cNvSpPr>
            <a:spLocks noGrp="1"/>
          </p:cNvSpPr>
          <p:nvPr>
            <p:ph type="body" sz="half" idx="4294967295"/>
          </p:nvPr>
        </p:nvSpPr>
        <p:spPr>
          <a:xfrm>
            <a:off x="7525141" y="1726883"/>
            <a:ext cx="3932238" cy="3811587"/>
          </a:xfrm>
          <a:prstGeom prst="rect">
            <a:avLst/>
          </a:prstGeom>
        </p:spPr>
        <p:txBody>
          <a:bodyPr lIns="91440" tIns="45720" rIns="91440" bIns="45720" anchor="t">
            <a:noAutofit/>
          </a:bodyPr>
          <a:lstStyle/>
          <a:p>
            <a:pPr>
              <a:lnSpc>
                <a:spcPct val="100000"/>
              </a:lnSpc>
              <a:spcBef>
                <a:spcPts val="1400"/>
              </a:spcBef>
            </a:pP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GitHub URL</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a:t>
            </a:r>
            <a:r>
              <a:rPr lang="en-ZA" altLang="en-US" sz="1800" dirty="0">
                <a:solidFill>
                  <a:srgbClr val="FF0000"/>
                </a:solidFill>
                <a:latin typeface="Times New Roman" panose="02020603050405020304" pitchFamily="18" charset="0"/>
                <a:ea typeface="Microsoft JhengHei" panose="020B0604030504040204" charset="-120"/>
                <a:cs typeface="Times New Roman" panose="02020603050405020304" pitchFamily="18" charset="0"/>
              </a:rPr>
              <a:t> </a:t>
            </a:r>
            <a:r>
              <a:rPr lang="en-US" sz="1800" dirty="0">
                <a:solidFill>
                  <a:srgbClr val="FF0000"/>
                </a:solidFill>
                <a:latin typeface="Times New Roman" panose="02020603050405020304" pitchFamily="18" charset="0"/>
                <a:ea typeface="Microsoft JhengHei" panose="020B0604030504040204" charset="-120"/>
                <a:cs typeface="Times New Roman" panose="02020603050405020304" pitchFamily="18" charset="0"/>
                <a:hlinkClick r:id="rId3"/>
              </a:rPr>
              <a:t>Data Collection With Web Scraping</a:t>
            </a:r>
            <a:r>
              <a:rPr lang="en-ZA" altLang="en-US" sz="1800" dirty="0">
                <a:solidFill>
                  <a:srgbClr val="FF0000"/>
                </a:solidFill>
                <a:latin typeface="Times New Roman" panose="02020603050405020304" pitchFamily="18" charset="0"/>
                <a:ea typeface="Microsoft JhengHei" panose="020B0604030504040204" charset="-120"/>
                <a:cs typeface="Times New Roman" panose="02020603050405020304" pitchFamily="18" charset="0"/>
                <a:hlinkClick r:id="rId3"/>
              </a:rPr>
              <a:t>  </a:t>
            </a:r>
            <a:endParaRPr lang="en-US" sz="1800" dirty="0">
              <a:solidFill>
                <a:srgbClr val="FF0000"/>
              </a:solidFill>
              <a:latin typeface="Times New Roman" panose="02020603050405020304" pitchFamily="18" charset="0"/>
              <a:ea typeface="Microsoft JhengHei" panose="020B0604030504040204" charset="-120"/>
              <a:cs typeface="Times New Roman" panose="02020603050405020304" pitchFamily="18"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sz="1800">
              <a:solidFill>
                <a:srgbClr val="1C7DDB"/>
              </a:solidFill>
              <a:latin typeface="Times New Roman" panose="02020603050405020304" pitchFamily="18" charset="0"/>
              <a:ea typeface="Microsoft JhengHei" panose="020B0604030504040204" charset="-120"/>
              <a:cs typeface="Times New Roman" panose="02020603050405020304" pitchFamily="18" charset="0"/>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Data Collection - Scraping</a:t>
            </a:r>
          </a:p>
        </p:txBody>
      </p:sp>
      <p:sp>
        <p:nvSpPr>
          <p:cNvPr id="9" name="Text Box 8"/>
          <p:cNvSpPr txBox="1"/>
          <p:nvPr/>
        </p:nvSpPr>
        <p:spPr>
          <a:xfrm>
            <a:off x="906145" y="1727200"/>
            <a:ext cx="6619875" cy="369332"/>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a:latin typeface="Times New Roman" panose="02020603050405020304" pitchFamily="18" charset="0"/>
                <a:ea typeface="Microsoft JhengHei" panose="020B0604030504040204" charset="-120"/>
                <a:cs typeface="Times New Roman" panose="02020603050405020304" pitchFamily="18" charset="0"/>
              </a:rPr>
              <a:t>1. Request rocket launch data from its Wikipedia page</a:t>
            </a:r>
          </a:p>
        </p:txBody>
      </p:sp>
      <p:sp>
        <p:nvSpPr>
          <p:cNvPr id="10" name="Text Box 9"/>
          <p:cNvSpPr txBox="1"/>
          <p:nvPr/>
        </p:nvSpPr>
        <p:spPr>
          <a:xfrm>
            <a:off x="906145" y="2353945"/>
            <a:ext cx="6619875" cy="369332"/>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a:latin typeface="Times New Roman" panose="02020603050405020304" pitchFamily="18" charset="0"/>
                <a:ea typeface="Microsoft JhengHei" panose="020B0604030504040204" charset="-120"/>
                <a:cs typeface="Times New Roman" panose="02020603050405020304" pitchFamily="18" charset="0"/>
              </a:rPr>
              <a:t>2. Extract all column/variable names from the HTML table header</a:t>
            </a:r>
          </a:p>
        </p:txBody>
      </p:sp>
      <p:sp>
        <p:nvSpPr>
          <p:cNvPr id="5" name="Text Box 4"/>
          <p:cNvSpPr txBox="1"/>
          <p:nvPr/>
        </p:nvSpPr>
        <p:spPr>
          <a:xfrm>
            <a:off x="904875" y="3252470"/>
            <a:ext cx="6619875" cy="369332"/>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a:latin typeface="Times New Roman" panose="02020603050405020304" pitchFamily="18" charset="0"/>
                <a:ea typeface="Microsoft JhengHei" panose="020B0604030504040204" charset="-120"/>
                <a:cs typeface="Times New Roman" panose="02020603050405020304" pitchFamily="18" charset="0"/>
              </a:rPr>
              <a:t>3. Create a data frame by parsing the launch HTML tables</a:t>
            </a:r>
          </a:p>
        </p:txBody>
      </p:sp>
      <p:sp>
        <p:nvSpPr>
          <p:cNvPr id="16" name="Text Box 15"/>
          <p:cNvSpPr txBox="1"/>
          <p:nvPr/>
        </p:nvSpPr>
        <p:spPr>
          <a:xfrm>
            <a:off x="922655" y="3877310"/>
            <a:ext cx="6602095" cy="369332"/>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a:latin typeface="Times New Roman" panose="02020603050405020304" pitchFamily="18" charset="0"/>
                <a:ea typeface="Microsoft JhengHei" panose="020B0604030504040204" charset="-120"/>
                <a:cs typeface="Times New Roman" panose="02020603050405020304" pitchFamily="18" charset="0"/>
              </a:rPr>
              <a:t>4. Export to CSV file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z="1800" smtClean="0">
                <a:latin typeface="Times New Roman" panose="02020603050405020304" pitchFamily="18" charset="0"/>
                <a:ea typeface="Microsoft JhengHei" panose="020B0604030504040204" charset="-120"/>
                <a:cs typeface="Times New Roman" panose="02020603050405020304" pitchFamily="18" charset="0"/>
              </a:rPr>
              <a:t>9</a:t>
            </a:fld>
            <a:endParaRPr lang="en-US" sz="1800">
              <a:latin typeface="Times New Roman" panose="02020603050405020304" pitchFamily="18" charset="0"/>
              <a:ea typeface="Microsoft JhengHei" panose="020B0604030504040204" charset="-120"/>
              <a:cs typeface="Times New Roman" panose="02020603050405020304" pitchFamily="18" charset="0"/>
            </a:endParaRPr>
          </a:p>
        </p:txBody>
      </p:sp>
      <p:sp>
        <p:nvSpPr>
          <p:cNvPr id="5" name="Content Placeholder 4"/>
          <p:cNvSpPr>
            <a:spLocks noGrp="1"/>
          </p:cNvSpPr>
          <p:nvPr>
            <p:ph idx="4294967295"/>
          </p:nvPr>
        </p:nvSpPr>
        <p:spPr>
          <a:xfrm>
            <a:off x="7526020" y="1727200"/>
            <a:ext cx="3760470" cy="4450080"/>
          </a:xfrm>
          <a:prstGeom prst="rect">
            <a:avLst/>
          </a:prstGeom>
        </p:spPr>
        <p:txBody>
          <a:bodyPr/>
          <a:lstStyle/>
          <a:p>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GitHub URL</a:t>
            </a: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 </a:t>
            </a:r>
            <a:r>
              <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hlinkClick r:id="rId3"/>
              </a:rPr>
              <a:t>Exploratory Data Analysis</a:t>
            </a:r>
            <a:endPar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a:p>
            <a:endPar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a:p>
            <a:endPar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a:p>
            <a:endParaRPr 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Times New Roman" panose="02020603050405020304" pitchFamily="18" charset="0"/>
                <a:ea typeface="Microsoft JhengHei" panose="020B0604030504040204" charset="-120"/>
                <a:cs typeface="Times New Roman" panose="02020603050405020304" pitchFamily="18" charset="0"/>
              </a:rPr>
              <a:t>Data Wrangling</a:t>
            </a:r>
          </a:p>
        </p:txBody>
      </p:sp>
      <p:sp>
        <p:nvSpPr>
          <p:cNvPr id="9" name="Text Box 8"/>
          <p:cNvSpPr txBox="1"/>
          <p:nvPr/>
        </p:nvSpPr>
        <p:spPr>
          <a:xfrm>
            <a:off x="906145" y="1727200"/>
            <a:ext cx="6619875" cy="369332"/>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a:latin typeface="Times New Roman" panose="02020603050405020304" pitchFamily="18" charset="0"/>
                <a:ea typeface="Microsoft JhengHei" panose="020B0604030504040204" charset="-120"/>
                <a:cs typeface="Times New Roman" panose="02020603050405020304" pitchFamily="18" charset="0"/>
              </a:rPr>
              <a:t>1. Calculate the number of launches on each site</a:t>
            </a:r>
          </a:p>
        </p:txBody>
      </p:sp>
      <p:sp>
        <p:nvSpPr>
          <p:cNvPr id="10" name="Text Box 9"/>
          <p:cNvSpPr txBox="1"/>
          <p:nvPr/>
        </p:nvSpPr>
        <p:spPr>
          <a:xfrm>
            <a:off x="906145" y="2353945"/>
            <a:ext cx="6619875" cy="369332"/>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a:latin typeface="Times New Roman" panose="02020603050405020304" pitchFamily="18" charset="0"/>
                <a:ea typeface="Microsoft JhengHei" panose="020B0604030504040204" charset="-120"/>
                <a:cs typeface="Times New Roman" panose="02020603050405020304" pitchFamily="18" charset="0"/>
              </a:rPr>
              <a:t>2. Calculate the number and occurrence of each orbit</a:t>
            </a:r>
          </a:p>
        </p:txBody>
      </p:sp>
      <p:sp>
        <p:nvSpPr>
          <p:cNvPr id="2" name="Text Box 1"/>
          <p:cNvSpPr txBox="1"/>
          <p:nvPr/>
        </p:nvSpPr>
        <p:spPr>
          <a:xfrm>
            <a:off x="904875" y="2984500"/>
            <a:ext cx="6619875" cy="646331"/>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a:latin typeface="Times New Roman" panose="02020603050405020304" pitchFamily="18" charset="0"/>
                <a:ea typeface="Microsoft JhengHei" panose="020B0604030504040204" charset="-120"/>
                <a:cs typeface="Times New Roman" panose="02020603050405020304" pitchFamily="18" charset="0"/>
              </a:rPr>
              <a:t>3. Calculate the number and occurence of mission outcome per orbit type</a:t>
            </a:r>
          </a:p>
        </p:txBody>
      </p:sp>
      <p:sp>
        <p:nvSpPr>
          <p:cNvPr id="16" name="Text Box 15"/>
          <p:cNvSpPr txBox="1"/>
          <p:nvPr/>
        </p:nvSpPr>
        <p:spPr>
          <a:xfrm>
            <a:off x="922655" y="3877310"/>
            <a:ext cx="6602095" cy="646331"/>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a:latin typeface="Times New Roman" panose="02020603050405020304" pitchFamily="18" charset="0"/>
                <a:ea typeface="Microsoft JhengHei" panose="020B0604030504040204" charset="-120"/>
                <a:cs typeface="Times New Roman" panose="02020603050405020304" pitchFamily="18" charset="0"/>
              </a:rPr>
              <a:t>4. Create a landing outcome label from Outcome column using one-hot encoding</a:t>
            </a:r>
          </a:p>
        </p:txBody>
      </p:sp>
      <p:sp>
        <p:nvSpPr>
          <p:cNvPr id="3" name="Text Box 2"/>
          <p:cNvSpPr txBox="1"/>
          <p:nvPr/>
        </p:nvSpPr>
        <p:spPr>
          <a:xfrm>
            <a:off x="915035" y="4778375"/>
            <a:ext cx="6602095" cy="369332"/>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a:latin typeface="Times New Roman" panose="02020603050405020304" pitchFamily="18" charset="0"/>
                <a:ea typeface="Microsoft JhengHei" panose="020B0604030504040204" charset="-120"/>
                <a:cs typeface="Times New Roman" panose="02020603050405020304" pitchFamily="18" charset="0"/>
              </a:rPr>
              <a:t>5. Export to CSV</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2545</Words>
  <Application>Microsoft Office PowerPoint</Application>
  <PresentationFormat>Ευρεία οθόνη</PresentationFormat>
  <Paragraphs>203</Paragraphs>
  <Slides>45</Slides>
  <Notes>3</Notes>
  <HiddenSlides>0</HiddenSlides>
  <MMClips>0</MMClips>
  <ScaleCrop>false</ScaleCrop>
  <HeadingPairs>
    <vt:vector size="6" baseType="variant">
      <vt:variant>
        <vt:lpstr>Γραμματοσειρές που χρησιμοποιούνται</vt:lpstr>
      </vt:variant>
      <vt:variant>
        <vt:i4>7</vt:i4>
      </vt:variant>
      <vt:variant>
        <vt:lpstr>Θέμα</vt:lpstr>
      </vt:variant>
      <vt:variant>
        <vt:i4>2</vt:i4>
      </vt:variant>
      <vt:variant>
        <vt:lpstr>Τίτλοι διαφανειών</vt:lpstr>
      </vt:variant>
      <vt:variant>
        <vt:i4>45</vt:i4>
      </vt:variant>
    </vt:vector>
  </HeadingPairs>
  <TitlesOfParts>
    <vt:vector size="54" baseType="lpstr">
      <vt:lpstr>Microsoft JhengHei</vt:lpstr>
      <vt:lpstr>Abadi</vt:lpstr>
      <vt:lpstr>Arial</vt:lpstr>
      <vt:lpstr>Calibri</vt:lpstr>
      <vt:lpstr>Calibri Light</vt:lpstr>
      <vt:lpstr>IBM Plex Mono SemiBold</vt:lpstr>
      <vt:lpstr>Times New Roman</vt:lpstr>
      <vt:lpstr>Custom Design</vt:lpstr>
      <vt:lpstr>1_Custom Design</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user</cp:lastModifiedBy>
  <cp:revision>246</cp:revision>
  <dcterms:created xsi:type="dcterms:W3CDTF">2021-04-29T18:58:00Z</dcterms:created>
  <dcterms:modified xsi:type="dcterms:W3CDTF">2023-03-05T19:14:58Z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KSOProductBuildVer">
    <vt:lpwstr>2057-11.2.0.8942</vt:lpwstr>
  </property>
</Properties>
</file>